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9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4BC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09108" y="456692"/>
            <a:ext cx="5125783" cy="8216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rgbClr val="0E7974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2057400"/>
            <a:ext cx="9144000" cy="3276600"/>
          </a:xfrm>
          <a:prstGeom prst="rect">
            <a:avLst/>
          </a:prstGeom>
          <a:solidFill>
            <a:srgbClr val="0E79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476468"/>
            <a:ext cx="8153400" cy="2628932"/>
          </a:xfrm>
        </p:spPr>
        <p:txBody>
          <a:bodyPr>
            <a:noAutofit/>
          </a:bodyPr>
          <a:lstStyle/>
          <a:p>
            <a:pPr algn="l" hangingPunct="0"/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dirty="0" err="1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zve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štaj o monitoringu poštovanja Kodeksa novinara Srbije u </a:t>
            </a:r>
            <a:r>
              <a:rPr lang="sr-Latn-RS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dnevnim novinama u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periodu od 1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jula do 31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decembra </a:t>
            </a:r>
            <a:r>
              <a:rPr lang="sr-Latn-RS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2020. </a:t>
            </a:r>
            <a:r>
              <a:rPr lang="sr-Latn-RS" dirty="0" smtClean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godine </a:t>
            </a:r>
            <a:r>
              <a:rPr lang="sr-Latn-RS" sz="2000" spc="20" dirty="0">
                <a:solidFill>
                  <a:schemeClr val="bg1"/>
                </a:solidFill>
                <a:latin typeface="Cambria" pitchFamily="18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000" spc="20" dirty="0">
                <a:solidFill>
                  <a:schemeClr val="bg1"/>
                </a:solidFill>
                <a:latin typeface="Cambria" pitchFamily="18" charset="0"/>
                <a:ea typeface="Tahoma" pitchFamily="34" charset="0"/>
                <a:cs typeface="Tahoma" pitchFamily="34" charset="0"/>
              </a:rPr>
            </a:br>
            <a:endParaRPr lang="en-US" sz="3200" spc="20" dirty="0">
              <a:solidFill>
                <a:schemeClr val="bg1"/>
              </a:solidFill>
              <a:latin typeface="Cambria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D:\posao\savet_za_stampu_DOC\vizuelni_identitet_memo_dizajn\SzS_logo_LA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54600" y="10790044"/>
            <a:ext cx="3886200" cy="1769327"/>
          </a:xfrm>
          <a:prstGeom prst="rect">
            <a:avLst/>
          </a:prstGeom>
          <a:noFill/>
        </p:spPr>
      </p:pic>
      <p:pic>
        <p:nvPicPr>
          <p:cNvPr id="6" name="Picture 5" descr="SzS_logo_LAT_mal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399" y="76200"/>
            <a:ext cx="4849093" cy="22098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5524468"/>
            <a:ext cx="2667000" cy="129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15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6200"/>
            <a:ext cx="9144000" cy="5257800"/>
            <a:chOff x="0" y="76200"/>
            <a:chExt cx="9144000" cy="5257800"/>
          </a:xfrm>
        </p:grpSpPr>
        <p:sp>
          <p:nvSpPr>
            <p:cNvPr id="3" name="object 3"/>
            <p:cNvSpPr/>
            <p:nvPr/>
          </p:nvSpPr>
          <p:spPr>
            <a:xfrm>
              <a:off x="0" y="2057400"/>
              <a:ext cx="9144000" cy="3276600"/>
            </a:xfrm>
            <a:custGeom>
              <a:avLst/>
              <a:gdLst/>
              <a:ahLst/>
              <a:cxnLst/>
              <a:rect l="l" t="t" r="r" b="b"/>
              <a:pathLst>
                <a:path w="9144000" h="3276600">
                  <a:moveTo>
                    <a:pt x="9144000" y="0"/>
                  </a:moveTo>
                  <a:lnTo>
                    <a:pt x="0" y="0"/>
                  </a:lnTo>
                  <a:lnTo>
                    <a:pt x="0" y="3276600"/>
                  </a:lnTo>
                  <a:lnTo>
                    <a:pt x="9144000" y="32766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E79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33400" y="76200"/>
              <a:ext cx="4849367" cy="2209799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88340" y="3395091"/>
            <a:ext cx="31673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FF"/>
                </a:solidFill>
                <a:latin typeface="Cambria"/>
                <a:cs typeface="Cambria"/>
              </a:rPr>
              <a:t>Hvala </a:t>
            </a:r>
            <a:r>
              <a:rPr sz="3600" spc="5" dirty="0">
                <a:solidFill>
                  <a:srgbClr val="FFFFFF"/>
                </a:solidFill>
                <a:latin typeface="Cambria"/>
                <a:cs typeface="Cambria"/>
              </a:rPr>
              <a:t>na</a:t>
            </a:r>
            <a:r>
              <a:rPr sz="36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3600" spc="10" dirty="0">
                <a:solidFill>
                  <a:srgbClr val="FFFFFF"/>
                </a:solidFill>
                <a:latin typeface="Cambria"/>
                <a:cs typeface="Cambria"/>
              </a:rPr>
              <a:t>pažnji!</a:t>
            </a:r>
            <a:endParaRPr sz="3600">
              <a:latin typeface="Cambria"/>
              <a:cs typeface="Cambria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9161" y="5336458"/>
            <a:ext cx="3209923" cy="126292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726346"/>
              </p:ext>
            </p:extLst>
          </p:nvPr>
        </p:nvGraphicFramePr>
        <p:xfrm>
          <a:off x="1" y="1066799"/>
          <a:ext cx="9143998" cy="58306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745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7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76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Dnevni</a:t>
                      </a: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list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R="426720" algn="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R="450850" algn="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17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584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21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2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20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31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20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26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1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55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23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 5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2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19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841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R="451484" algn="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r>
                        <a:rPr lang="en-US" sz="1200" b="1" spc="-5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5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162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065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7945" marR="313055">
                        <a:lnSpc>
                          <a:spcPct val="107100"/>
                        </a:lnSpc>
                      </a:pP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  </a:t>
                      </a:r>
                      <a:r>
                        <a:rPr sz="1200" spc="-9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2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eg</a:t>
                      </a:r>
                      <a:r>
                        <a:rPr sz="12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2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af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19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 2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 2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 3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spc="-5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10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 80 </a:t>
                      </a: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64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58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29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13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 21 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 265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302" y="113792"/>
            <a:ext cx="866902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400"/>
              </a:lnSpc>
              <a:spcBef>
                <a:spcPts val="100"/>
              </a:spcBef>
            </a:pPr>
            <a:r>
              <a:rPr sz="2200" spc="-10" dirty="0"/>
              <a:t>Broj </a:t>
            </a:r>
            <a:r>
              <a:rPr sz="2200" spc="-20" dirty="0"/>
              <a:t>tekstova </a:t>
            </a:r>
            <a:r>
              <a:rPr sz="2200" dirty="0"/>
              <a:t>o </a:t>
            </a:r>
            <a:r>
              <a:rPr sz="2200" spc="-5" dirty="0"/>
              <a:t>maloletnicima </a:t>
            </a:r>
            <a:r>
              <a:rPr sz="2200" spc="-10" dirty="0"/>
              <a:t>kojima </a:t>
            </a:r>
            <a:r>
              <a:rPr sz="2200" dirty="0"/>
              <a:t>je </a:t>
            </a:r>
            <a:r>
              <a:rPr sz="2200" spc="-5" dirty="0"/>
              <a:t>prekršen </a:t>
            </a:r>
            <a:r>
              <a:rPr sz="2200" spc="-15" dirty="0"/>
              <a:t>Kodeks </a:t>
            </a:r>
            <a:r>
              <a:rPr sz="2200" spc="-10" dirty="0"/>
              <a:t>novinara</a:t>
            </a:r>
            <a:r>
              <a:rPr sz="2200" spc="80" dirty="0"/>
              <a:t> </a:t>
            </a:r>
            <a:r>
              <a:rPr sz="2200" spc="-5" dirty="0"/>
              <a:t>Srbije</a:t>
            </a:r>
            <a:endParaRPr sz="2200" dirty="0"/>
          </a:p>
          <a:p>
            <a:pPr algn="ctr">
              <a:lnSpc>
                <a:spcPts val="2160"/>
              </a:lnSpc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5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507187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115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116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208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162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127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145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873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 50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53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62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58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48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370 </a:t>
                      </a: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sr-Latn-R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807468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428625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IV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21005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364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297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411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394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302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417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2 185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32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24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65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75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88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44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328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463550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15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13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12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11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66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2000" spc="10" dirty="0">
                <a:solidFill>
                  <a:srgbClr val="FFFFFF"/>
                </a:solidFill>
              </a:rPr>
              <a:t>(jul </a:t>
            </a:r>
            <a:r>
              <a:rPr sz="2000" spc="-5" dirty="0">
                <a:solidFill>
                  <a:srgbClr val="FFFFFF"/>
                </a:solidFill>
              </a:rPr>
              <a:t>- </a:t>
            </a:r>
            <a:r>
              <a:rPr sz="2000" spc="10" dirty="0" err="1">
                <a:solidFill>
                  <a:srgbClr val="FFFFFF"/>
                </a:solidFill>
              </a:rPr>
              <a:t>decembar</a:t>
            </a:r>
            <a:r>
              <a:rPr sz="2000" spc="12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sr-Latn-RS" sz="2000" spc="10" dirty="0" smtClean="0">
                <a:solidFill>
                  <a:srgbClr val="FFFFFF"/>
                </a:solidFill>
              </a:rPr>
              <a:t>20</a:t>
            </a:r>
            <a:r>
              <a:rPr sz="2000" spc="10" dirty="0" smtClean="0">
                <a:solidFill>
                  <a:srgbClr val="FFFFFF"/>
                </a:solidFill>
              </a:rPr>
              <a:t>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26142"/>
              </p:ext>
            </p:extLst>
          </p:nvPr>
        </p:nvGraphicFramePr>
        <p:xfrm>
          <a:off x="146050" y="1593850"/>
          <a:ext cx="8778235" cy="41147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Poglavlje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4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205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243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158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210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168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186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5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1170</a:t>
                      </a:r>
                      <a:endParaRPr sz="12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4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VIII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</a:t>
                      </a: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200" dirty="0" smtClean="0">
                        <a:solidFill>
                          <a:schemeClr val="bg1"/>
                        </a:solidFill>
                        <a:latin typeface="Cambria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Times New Roman"/>
                        </a:rPr>
                        <a:t>    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Times New Roman"/>
                        </a:rPr>
                        <a:t>              / 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/</a:t>
                      </a: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lang="en-US" sz="1450" dirty="0" smtClean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/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42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1F1F1"/>
                          </a:solidFill>
                          <a:latin typeface="Cambria"/>
                          <a:cs typeface="Cambria"/>
                        </a:rPr>
                        <a:t>IX</a:t>
                      </a:r>
                      <a:endParaRPr sz="12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r>
                        <a:rPr lang="en-US" sz="12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</a:t>
                      </a:r>
                      <a:endParaRPr sz="12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lang="en-US" sz="145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           7</a:t>
                      </a:r>
                      <a:r>
                        <a:rPr lang="en-US" sz="1450" baseline="0" dirty="0" smtClean="0">
                          <a:solidFill>
                            <a:schemeClr val="bg1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endParaRPr sz="1450" dirty="0">
                        <a:solidFill>
                          <a:schemeClr val="bg1"/>
                        </a:solidFill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1076" y="197612"/>
            <a:ext cx="5123815" cy="88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Broj </a:t>
            </a:r>
            <a:r>
              <a:rPr spc="-10" dirty="0"/>
              <a:t>prekršaja </a:t>
            </a:r>
            <a:r>
              <a:rPr spc="-5" dirty="0"/>
              <a:t>po</a:t>
            </a:r>
            <a:r>
              <a:rPr spc="-40" dirty="0"/>
              <a:t> </a:t>
            </a:r>
            <a:r>
              <a:rPr spc="-15" dirty="0"/>
              <a:t>poglavljima</a:t>
            </a: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1800" spc="10" dirty="0">
                <a:solidFill>
                  <a:srgbClr val="FFFFFF"/>
                </a:solidFill>
              </a:rPr>
              <a:t>(</a:t>
            </a:r>
            <a:r>
              <a:rPr sz="1800" spc="10" dirty="0" err="1">
                <a:solidFill>
                  <a:srgbClr val="FFFFFF"/>
                </a:solidFill>
              </a:rPr>
              <a:t>poređenje</a:t>
            </a:r>
            <a:r>
              <a:rPr sz="1800" spc="10" dirty="0">
                <a:solidFill>
                  <a:srgbClr val="FFFFFF"/>
                </a:solidFill>
              </a:rPr>
              <a:t> </a:t>
            </a:r>
            <a:r>
              <a:rPr lang="en-US" sz="1800" spc="10" dirty="0" err="1" smtClean="0">
                <a:solidFill>
                  <a:srgbClr val="FFFFFF"/>
                </a:solidFill>
              </a:rPr>
              <a:t>jul</a:t>
            </a:r>
            <a:r>
              <a:rPr sz="1800" dirty="0" err="1" smtClean="0">
                <a:solidFill>
                  <a:srgbClr val="FFFFFF"/>
                </a:solidFill>
              </a:rPr>
              <a:t>-dec</a:t>
            </a:r>
            <a:r>
              <a:rPr sz="1800" dirty="0" smtClean="0">
                <a:solidFill>
                  <a:srgbClr val="FFFFFF"/>
                </a:solidFill>
              </a:rPr>
              <a:t> </a:t>
            </a:r>
            <a:r>
              <a:rPr sz="1800" spc="10" dirty="0" smtClean="0">
                <a:solidFill>
                  <a:srgbClr val="FFFFFF"/>
                </a:solidFill>
              </a:rPr>
              <a:t>201</a:t>
            </a:r>
            <a:r>
              <a:rPr lang="en-US" sz="1800" spc="10" dirty="0" smtClean="0">
                <a:solidFill>
                  <a:srgbClr val="FFFFFF"/>
                </a:solidFill>
              </a:rPr>
              <a:t>9</a:t>
            </a:r>
            <a:r>
              <a:rPr sz="1800" spc="10" dirty="0" smtClean="0">
                <a:solidFill>
                  <a:srgbClr val="FFFFFF"/>
                </a:solidFill>
              </a:rPr>
              <a:t> </a:t>
            </a:r>
            <a:r>
              <a:rPr sz="2400" b="1" dirty="0">
                <a:latin typeface="Cambria"/>
                <a:cs typeface="Cambria"/>
              </a:rPr>
              <a:t>↔ </a:t>
            </a:r>
            <a:r>
              <a:rPr lang="en-US" sz="1800" dirty="0" err="1" smtClean="0">
                <a:solidFill>
                  <a:srgbClr val="FFFFFF"/>
                </a:solidFill>
              </a:rPr>
              <a:t>jul</a:t>
            </a:r>
            <a:r>
              <a:rPr lang="en-US" sz="1800" dirty="0" smtClean="0">
                <a:solidFill>
                  <a:srgbClr val="FFFFFF"/>
                </a:solidFill>
              </a:rPr>
              <a:t> </a:t>
            </a:r>
            <a:r>
              <a:rPr sz="1800" dirty="0" smtClean="0">
                <a:solidFill>
                  <a:srgbClr val="FFFFFF"/>
                </a:solidFill>
              </a:rPr>
              <a:t>-</a:t>
            </a:r>
            <a:r>
              <a:rPr sz="1800" dirty="0" err="1" smtClean="0">
                <a:solidFill>
                  <a:srgbClr val="FFFFFF"/>
                </a:solidFill>
              </a:rPr>
              <a:t>dec</a:t>
            </a:r>
            <a:r>
              <a:rPr sz="1800" spc="-10" dirty="0" smtClean="0">
                <a:solidFill>
                  <a:srgbClr val="FFFFFF"/>
                </a:solidFill>
              </a:rPr>
              <a:t> </a:t>
            </a:r>
            <a:r>
              <a:rPr sz="1800" spc="10" dirty="0" smtClean="0">
                <a:solidFill>
                  <a:srgbClr val="FFFFFF"/>
                </a:solidFill>
              </a:rPr>
              <a:t>20</a:t>
            </a:r>
            <a:r>
              <a:rPr lang="en-US" sz="1800" spc="10" dirty="0" smtClean="0">
                <a:solidFill>
                  <a:srgbClr val="FFFFFF"/>
                </a:solidFill>
              </a:rPr>
              <a:t>20</a:t>
            </a:r>
            <a:r>
              <a:rPr sz="1800" spc="10" dirty="0" smtClean="0">
                <a:solidFill>
                  <a:srgbClr val="FFFFFF"/>
                </a:solidFill>
              </a:rPr>
              <a:t>)</a:t>
            </a:r>
            <a:endParaRPr sz="18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488403"/>
              </p:ext>
            </p:extLst>
          </p:nvPr>
        </p:nvGraphicFramePr>
        <p:xfrm>
          <a:off x="2432050" y="1606043"/>
          <a:ext cx="4218303" cy="48645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09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6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1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236">
                <a:tc>
                  <a:txBody>
                    <a:bodyPr/>
                    <a:lstStyle/>
                    <a:p>
                      <a:pPr marR="175895" algn="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4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</a:t>
                      </a:r>
                      <a:r>
                        <a:rPr sz="1400" b="1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b="1" spc="-4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4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400" b="1" spc="-5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400" b="1" spc="-5" baseline="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1415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873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555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370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sz="14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IV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2566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2185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2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479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328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245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66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965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1170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VIII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/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IX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2236">
                <a:tc>
                  <a:txBody>
                    <a:bodyPr/>
                    <a:lstStyle/>
                    <a:p>
                      <a:pPr marR="141605" algn="r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PN</a:t>
                      </a:r>
                      <a:r>
                        <a:rPr sz="1400" b="1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6239</a:t>
                      </a:r>
                      <a:r>
                        <a:rPr lang="en-US" sz="1400" b="1" spc="-1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b="1" spc="-1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4999</a:t>
                      </a:r>
                      <a:r>
                        <a:rPr lang="en-US" sz="1400" b="1" spc="-1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195077"/>
              </p:ext>
            </p:extLst>
          </p:nvPr>
        </p:nvGraphicFramePr>
        <p:xfrm>
          <a:off x="146050" y="1060448"/>
          <a:ext cx="8778235" cy="52577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500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Dnevni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list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Jul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Avgust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Septembar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Oktobar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Decembar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05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134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206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185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928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05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240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46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400">
                        <a:latin typeface="Cambria"/>
                        <a:cs typeface="Cambria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4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145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83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147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120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627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31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1600" b="1" dirty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</a:t>
                      </a:r>
                      <a:endParaRPr sz="160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35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8604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1195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51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87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02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524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055">
                <a:tc>
                  <a:txBody>
                    <a:bodyPr/>
                    <a:lstStyle/>
                    <a:p>
                      <a:pPr marL="67310">
                        <a:lnSpc>
                          <a:spcPct val="100000"/>
                        </a:lnSpc>
                        <a:spcBef>
                          <a:spcPts val="415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527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118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112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123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143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95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651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53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34627">
                <a:tc>
                  <a:txBody>
                    <a:bodyPr/>
                    <a:lstStyle/>
                    <a:p>
                      <a:pPr marL="67310" marR="411480">
                        <a:lnSpc>
                          <a:spcPct val="106800"/>
                        </a:lnSpc>
                        <a:spcBef>
                          <a:spcPts val="13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  </a:t>
                      </a:r>
                      <a:r>
                        <a:rPr sz="1400" spc="-114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l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4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g</a:t>
                      </a:r>
                      <a:r>
                        <a:rPr sz="1400" spc="-3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r</a:t>
                      </a:r>
                      <a:r>
                        <a:rPr sz="140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af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76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77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123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 96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</a:t>
                      </a: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30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lang="en-US" sz="1600" dirty="0" smtClean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Times New Roman"/>
                        </a:rPr>
                        <a:t>         594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314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4</a:t>
                      </a:r>
                      <a:r>
                        <a:rPr lang="en-US" sz="1600" b="1" spc="-1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1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14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32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5069">
                <a:tc>
                  <a:txBody>
                    <a:bodyPr/>
                    <a:lstStyle/>
                    <a:p>
                      <a:pPr marL="66675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sz="1400">
                        <a:latin typeface="Cambria"/>
                        <a:cs typeface="Cambria"/>
                      </a:endParaRPr>
                    </a:p>
                  </a:txBody>
                  <a:tcPr marL="0" marR="0" marT="1803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621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552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736</a:t>
                      </a:r>
                      <a:r>
                        <a:rPr lang="sr-Latn-RS" sz="160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709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524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b="1" spc="-1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582</a:t>
                      </a:r>
                      <a:r>
                        <a:rPr lang="en-US" sz="1600" b="1" spc="-10" baseline="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 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3</a:t>
                      </a:r>
                      <a:r>
                        <a:rPr lang="sr-Latn-RS" sz="1600" dirty="0" smtClean="0">
                          <a:solidFill>
                            <a:schemeClr val="bg1"/>
                          </a:solidFill>
                          <a:latin typeface="Cambria" panose="02040503050406030204" pitchFamily="18" charset="0"/>
                          <a:ea typeface="Cambria" panose="02040503050406030204" pitchFamily="18" charset="0"/>
                          <a:cs typeface="Cambria"/>
                        </a:rPr>
                        <a:t>724</a:t>
                      </a:r>
                      <a:endParaRPr sz="1600" dirty="0">
                        <a:solidFill>
                          <a:schemeClr val="bg1"/>
                        </a:solidFill>
                        <a:latin typeface="Cambria" panose="02040503050406030204" pitchFamily="18" charset="0"/>
                        <a:ea typeface="Cambria" panose="02040503050406030204" pitchFamily="18" charset="0"/>
                        <a:cs typeface="Cambria"/>
                      </a:endParaRPr>
                    </a:p>
                  </a:txBody>
                  <a:tcPr marL="0" marR="0" marT="1809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/>
          <p:nvPr/>
        </p:nvSpPr>
        <p:spPr>
          <a:xfrm>
            <a:off x="534211" y="6363278"/>
            <a:ext cx="71151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Broj prekršaja koji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se odnosi na </a:t>
            </a:r>
            <a:r>
              <a:rPr sz="1400" spc="-15" dirty="0">
                <a:solidFill>
                  <a:srgbClr val="FFFFFF"/>
                </a:solidFill>
                <a:latin typeface="Cambria"/>
                <a:cs typeface="Cambria"/>
              </a:rPr>
              <a:t>tekstove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može biti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različit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u odnosu na ukupan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broj prekršaja, 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jer je jednim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tekstom prekršeno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više tačaka </a:t>
            </a:r>
            <a:r>
              <a:rPr sz="1400" spc="-10" dirty="0">
                <a:solidFill>
                  <a:srgbClr val="FFFFFF"/>
                </a:solidFill>
                <a:latin typeface="Cambria"/>
                <a:cs typeface="Cambria"/>
              </a:rPr>
              <a:t>Kodeksa novinara</a:t>
            </a:r>
            <a:r>
              <a:rPr sz="1400" spc="1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Cambria"/>
                <a:cs typeface="Cambria"/>
              </a:rPr>
              <a:t>Srbije.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84175" y="180847"/>
            <a:ext cx="8067675" cy="6540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2775"/>
              </a:lnSpc>
              <a:spcBef>
                <a:spcPts val="100"/>
              </a:spcBef>
            </a:pPr>
            <a:r>
              <a:rPr sz="2400" spc="-10" dirty="0"/>
              <a:t>Ukupan </a:t>
            </a:r>
            <a:r>
              <a:rPr sz="2400" spc="-15" dirty="0"/>
              <a:t>broj </a:t>
            </a:r>
            <a:r>
              <a:rPr sz="2400" spc="-10" dirty="0"/>
              <a:t>prekršaja </a:t>
            </a:r>
            <a:r>
              <a:rPr sz="2400" spc="-15" dirty="0"/>
              <a:t>Kodeksa </a:t>
            </a:r>
            <a:r>
              <a:rPr sz="2400" spc="-5" dirty="0"/>
              <a:t>po </a:t>
            </a:r>
            <a:r>
              <a:rPr sz="2400" spc="-10" dirty="0"/>
              <a:t>naslovima </a:t>
            </a:r>
            <a:r>
              <a:rPr sz="2400" dirty="0"/>
              <a:t>u </a:t>
            </a:r>
            <a:r>
              <a:rPr sz="2400" spc="-10" dirty="0"/>
              <a:t>dnevnom</a:t>
            </a:r>
            <a:r>
              <a:rPr sz="2400" spc="145" dirty="0"/>
              <a:t> </a:t>
            </a:r>
            <a:r>
              <a:rPr sz="2400" spc="-5" dirty="0"/>
              <a:t>listu</a:t>
            </a:r>
            <a:endParaRPr sz="2400" dirty="0"/>
          </a:p>
          <a:p>
            <a:pPr marL="635" algn="ctr">
              <a:lnSpc>
                <a:spcPts val="2175"/>
              </a:lnSpc>
            </a:pPr>
            <a:r>
              <a:rPr sz="1900" spc="10" dirty="0">
                <a:solidFill>
                  <a:srgbClr val="FFFFFF"/>
                </a:solidFill>
              </a:rPr>
              <a:t>(jul </a:t>
            </a:r>
            <a:r>
              <a:rPr sz="1900" dirty="0">
                <a:solidFill>
                  <a:srgbClr val="FFFFFF"/>
                </a:solidFill>
              </a:rPr>
              <a:t>– </a:t>
            </a:r>
            <a:r>
              <a:rPr sz="1900" spc="10" dirty="0" err="1">
                <a:solidFill>
                  <a:srgbClr val="FFFFFF"/>
                </a:solidFill>
              </a:rPr>
              <a:t>decembar</a:t>
            </a:r>
            <a:r>
              <a:rPr sz="1900" spc="55" dirty="0">
                <a:solidFill>
                  <a:srgbClr val="FFFFFF"/>
                </a:solidFill>
              </a:rPr>
              <a:t> </a:t>
            </a:r>
            <a:r>
              <a:rPr sz="1900" spc="15" dirty="0" smtClean="0">
                <a:solidFill>
                  <a:srgbClr val="FFFFFF"/>
                </a:solidFill>
              </a:rPr>
              <a:t>20</a:t>
            </a:r>
            <a:r>
              <a:rPr lang="en-US" sz="1900" spc="15" dirty="0" smtClean="0">
                <a:solidFill>
                  <a:srgbClr val="FFFFFF"/>
                </a:solidFill>
              </a:rPr>
              <a:t>20</a:t>
            </a:r>
            <a:r>
              <a:rPr sz="1900" spc="15" dirty="0" smtClean="0">
                <a:solidFill>
                  <a:srgbClr val="FFFFFF"/>
                </a:solidFill>
              </a:rPr>
              <a:t>)</a:t>
            </a:r>
            <a:endParaRPr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28270"/>
            <a:ext cx="7292975" cy="7200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55"/>
              </a:lnSpc>
              <a:spcBef>
                <a:spcPts val="100"/>
              </a:spcBef>
            </a:pPr>
            <a:r>
              <a:rPr sz="2400" spc="-15" dirty="0"/>
              <a:t>Broj </a:t>
            </a:r>
            <a:r>
              <a:rPr sz="2400" spc="-25" dirty="0"/>
              <a:t>tekstova </a:t>
            </a:r>
            <a:r>
              <a:rPr sz="2400" spc="-10" dirty="0"/>
              <a:t>kojima </a:t>
            </a:r>
            <a:r>
              <a:rPr sz="2400" spc="-5" dirty="0"/>
              <a:t>je </a:t>
            </a:r>
            <a:r>
              <a:rPr sz="2400" spc="-10" dirty="0"/>
              <a:t>prekršen </a:t>
            </a:r>
            <a:r>
              <a:rPr sz="2400" spc="-15" dirty="0"/>
              <a:t>Kodeks novinara</a:t>
            </a:r>
            <a:r>
              <a:rPr sz="2400" spc="114" dirty="0"/>
              <a:t> </a:t>
            </a:r>
            <a:r>
              <a:rPr sz="2400" spc="-10" dirty="0"/>
              <a:t>Srbije</a:t>
            </a:r>
            <a:endParaRPr sz="2400" dirty="0"/>
          </a:p>
          <a:p>
            <a:pPr marL="12700">
              <a:lnSpc>
                <a:spcPts val="2915"/>
              </a:lnSpc>
            </a:pPr>
            <a:r>
              <a:rPr sz="1900" spc="10" dirty="0">
                <a:solidFill>
                  <a:srgbClr val="FFFFFF"/>
                </a:solidFill>
              </a:rPr>
              <a:t>(</a:t>
            </a:r>
            <a:r>
              <a:rPr sz="2000" spc="10" dirty="0">
                <a:solidFill>
                  <a:srgbClr val="FFFFFF"/>
                </a:solidFill>
              </a:rPr>
              <a:t>poređenje </a:t>
            </a:r>
            <a:r>
              <a:rPr sz="2000" spc="10" dirty="0" err="1">
                <a:solidFill>
                  <a:srgbClr val="FFFFFF"/>
                </a:solidFill>
              </a:rPr>
              <a:t>septembar</a:t>
            </a:r>
            <a:r>
              <a:rPr sz="2000" spc="1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201</a:t>
            </a:r>
            <a:r>
              <a:rPr lang="en-US" sz="2000" spc="10" dirty="0" smtClean="0">
                <a:solidFill>
                  <a:srgbClr val="FFFFFF"/>
                </a:solidFill>
              </a:rPr>
              <a:t>6</a:t>
            </a:r>
            <a:r>
              <a:rPr sz="2000" spc="10" dirty="0" smtClean="0">
                <a:solidFill>
                  <a:srgbClr val="FFFFFF"/>
                </a:solidFill>
              </a:rPr>
              <a:t> </a:t>
            </a:r>
            <a:r>
              <a:rPr sz="2700" b="1" dirty="0">
                <a:latin typeface="Cambria"/>
                <a:cs typeface="Cambria"/>
              </a:rPr>
              <a:t>↔ </a:t>
            </a:r>
            <a:r>
              <a:rPr sz="2000" spc="10" dirty="0" err="1">
                <a:solidFill>
                  <a:srgbClr val="FFFFFF"/>
                </a:solidFill>
              </a:rPr>
              <a:t>septembar</a:t>
            </a:r>
            <a:r>
              <a:rPr sz="2000" spc="90" dirty="0">
                <a:solidFill>
                  <a:srgbClr val="FFFFFF"/>
                </a:solidFill>
              </a:rPr>
              <a:t> </a:t>
            </a:r>
            <a:r>
              <a:rPr sz="2000" spc="10" dirty="0" smtClean="0">
                <a:solidFill>
                  <a:srgbClr val="FFFFFF"/>
                </a:solidFill>
              </a:rPr>
              <a:t>20</a:t>
            </a:r>
            <a:r>
              <a:rPr lang="en-US" sz="2000" spc="10" dirty="0" smtClean="0">
                <a:solidFill>
                  <a:srgbClr val="FFFFFF"/>
                </a:solidFill>
              </a:rPr>
              <a:t>20</a:t>
            </a:r>
            <a:r>
              <a:rPr sz="1900" spc="10" dirty="0" smtClean="0">
                <a:solidFill>
                  <a:srgbClr val="FFFFFF"/>
                </a:solidFill>
              </a:rPr>
              <a:t>)</a:t>
            </a:r>
            <a:endParaRPr sz="1900" dirty="0">
              <a:latin typeface="Cambria"/>
              <a:cs typeface="Cambria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153029"/>
              </p:ext>
            </p:extLst>
          </p:nvPr>
        </p:nvGraphicFramePr>
        <p:xfrm>
          <a:off x="380998" y="1024961"/>
          <a:ext cx="1219201" cy="4919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8986">
                <a:tc>
                  <a:txBody>
                    <a:bodyPr/>
                    <a:lstStyle/>
                    <a:p>
                      <a:pPr marL="91440" marR="42672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Dn</a:t>
                      </a:r>
                      <a:r>
                        <a:rPr sz="1800" spc="-2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e</a:t>
                      </a: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vni  list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Alo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Blic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563">
                <a:tc>
                  <a:txBody>
                    <a:bodyPr/>
                    <a:lstStyle/>
                    <a:p>
                      <a:pPr marL="68580">
                        <a:lnSpc>
                          <a:spcPts val="2145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Večernje</a:t>
                      </a:r>
                      <a:endParaRPr sz="180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8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novosti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Danas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Informer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0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800" spc="-1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Kurir</a:t>
                      </a:r>
                      <a:endParaRPr sz="180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9492">
                <a:tc>
                  <a:txBody>
                    <a:bodyPr/>
                    <a:lstStyle/>
                    <a:p>
                      <a:pPr marL="68580">
                        <a:lnSpc>
                          <a:spcPts val="2145"/>
                        </a:lnSpc>
                      </a:pPr>
                      <a:r>
                        <a:rPr lang="en-US" sz="1800" spc="-5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Srpski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lang="en-US" sz="1800" spc="-30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Telegraf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ts val="2145"/>
                        </a:lnSpc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9858">
                <a:tc>
                  <a:txBody>
                    <a:bodyPr/>
                    <a:lstStyle/>
                    <a:p>
                      <a:pPr marL="68580" marR="0" lvl="0" indent="0" defTabSz="914400" eaLnBrk="1" fontAlgn="auto" latinLnBrk="0" hangingPunct="1">
                        <a:lnSpc>
                          <a:spcPts val="214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spc="-10" dirty="0" err="1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Politika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ts val="2145"/>
                        </a:lnSpc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2961">
                <a:tc>
                  <a:txBody>
                    <a:bodyPr/>
                    <a:lstStyle/>
                    <a:p>
                      <a:pPr marL="6858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54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spc="-10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UKUPNO</a:t>
                      </a:r>
                      <a:endParaRPr lang="en-US" sz="1800" dirty="0" smtClean="0">
                        <a:latin typeface="Cambria"/>
                        <a:cs typeface="Cambria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610748"/>
              </p:ext>
            </p:extLst>
          </p:nvPr>
        </p:nvGraphicFramePr>
        <p:xfrm>
          <a:off x="1981200" y="1024957"/>
          <a:ext cx="6775450" cy="48240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5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50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52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63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8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201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76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sz="1800" spc="-5" dirty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sep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latin typeface="Cambria"/>
                          <a:cs typeface="Cambria"/>
                        </a:rPr>
                        <a:t>20</a:t>
                      </a:r>
                      <a:endParaRPr sz="1800" dirty="0">
                        <a:latin typeface="Cambria"/>
                        <a:cs typeface="Cambria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5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174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214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206</a:t>
                      </a: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79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32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11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56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3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29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40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140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22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15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14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6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98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92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118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27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103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65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894"/>
                        </a:spcBef>
                      </a:pPr>
                      <a:r>
                        <a:rPr lang="en-US" sz="1400" baseline="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33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366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4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5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121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95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46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39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77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05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129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132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49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85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13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5049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5748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</a:t>
                      </a:r>
                      <a:r>
                        <a:rPr lang="en-US"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r>
                        <a:rPr sz="16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6129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40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109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7780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50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1600" b="1" dirty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971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en-US" sz="1600" b="1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28</a:t>
                      </a:r>
                      <a:endParaRPr sz="16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016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30"/>
                        </a:spcBef>
                      </a:pPr>
                      <a:r>
                        <a:rPr lang="en-US" sz="1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3 </a:t>
                      </a:r>
                      <a:endParaRPr sz="1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1181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5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29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530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5</a:t>
                      </a:r>
                      <a:r>
                        <a:rPr lang="en-US"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83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722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4571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</a:t>
                      </a:r>
                      <a:r>
                        <a:rPr lang="en-US" sz="2400" b="1" spc="-5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73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lang="en-US" sz="2400" dirty="0" smtClean="0">
                          <a:solidFill>
                            <a:schemeClr val="bg1"/>
                          </a:solidFill>
                          <a:latin typeface="Cambria"/>
                          <a:cs typeface="Cambria"/>
                        </a:rPr>
                        <a:t>661 </a:t>
                      </a:r>
                      <a:endParaRPr sz="2400" dirty="0">
                        <a:solidFill>
                          <a:schemeClr val="bg1"/>
                        </a:solidFill>
                        <a:latin typeface="Cambria"/>
                        <a:cs typeface="Cambr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E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57785" y="0"/>
            <a:ext cx="9144000" cy="5791200"/>
          </a:xfrm>
          <a:custGeom>
            <a:avLst/>
            <a:gdLst/>
            <a:ahLst/>
            <a:cxnLst/>
            <a:rect l="l" t="t" r="r" b="b"/>
            <a:pathLst>
              <a:path w="9144000" h="5791200">
                <a:moveTo>
                  <a:pt x="0" y="5791200"/>
                </a:moveTo>
                <a:lnTo>
                  <a:pt x="9144000" y="5791200"/>
                </a:lnTo>
                <a:lnTo>
                  <a:pt x="9144000" y="0"/>
                </a:lnTo>
                <a:lnTo>
                  <a:pt x="0" y="0"/>
                </a:lnTo>
                <a:lnTo>
                  <a:pt x="0" y="5791200"/>
                </a:lnTo>
                <a:close/>
              </a:path>
            </a:pathLst>
          </a:custGeom>
          <a:solidFill>
            <a:srgbClr val="C4BC96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/>
          <p:nvPr/>
        </p:nvSpPr>
        <p:spPr>
          <a:xfrm>
            <a:off x="0" y="5791200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9144000" y="0"/>
                </a:moveTo>
                <a:lnTo>
                  <a:pt x="0" y="0"/>
                </a:lnTo>
                <a:lnTo>
                  <a:pt x="0" y="1066800"/>
                </a:lnTo>
                <a:lnTo>
                  <a:pt x="9144000" y="1066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E79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12140" y="1111250"/>
            <a:ext cx="619696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5" dirty="0">
                <a:latin typeface="Cambria"/>
                <a:cs typeface="Cambria"/>
              </a:rPr>
              <a:t>Ukupan broj </a:t>
            </a:r>
            <a:r>
              <a:rPr sz="2600" b="1" spc="-30" dirty="0">
                <a:latin typeface="Cambria"/>
                <a:cs typeface="Cambria"/>
              </a:rPr>
              <a:t>tekstova </a:t>
            </a:r>
            <a:r>
              <a:rPr sz="2600" b="1" spc="-15" dirty="0">
                <a:latin typeface="Cambria"/>
                <a:cs typeface="Cambria"/>
              </a:rPr>
              <a:t>kojima </a:t>
            </a:r>
            <a:r>
              <a:rPr sz="2600" b="1" spc="-5" dirty="0">
                <a:latin typeface="Cambria"/>
                <a:cs typeface="Cambria"/>
              </a:rPr>
              <a:t>je</a:t>
            </a:r>
            <a:r>
              <a:rPr sz="2600" b="1" spc="60" dirty="0">
                <a:latin typeface="Cambria"/>
                <a:cs typeface="Cambria"/>
              </a:rPr>
              <a:t> </a:t>
            </a:r>
            <a:r>
              <a:rPr sz="2600" b="1" spc="-10" dirty="0">
                <a:latin typeface="Cambria"/>
                <a:cs typeface="Cambria"/>
              </a:rPr>
              <a:t>prekršen</a:t>
            </a:r>
            <a:endParaRPr sz="2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1810" y="1428328"/>
            <a:ext cx="3902405" cy="104579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Kodeks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novinara</a:t>
            </a:r>
            <a:r>
              <a:rPr sz="2600" b="1" spc="-40" dirty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Srbije</a:t>
            </a:r>
            <a:endParaRPr sz="26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2325"/>
              </a:spcBef>
            </a:pPr>
            <a:r>
              <a:rPr lang="sr-Latn-RS" sz="2200" dirty="0" smtClean="0">
                <a:solidFill>
                  <a:srgbClr val="FFFFFF"/>
                </a:solidFill>
                <a:latin typeface="Cambria"/>
                <a:cs typeface="Cambria"/>
              </a:rPr>
              <a:t>     </a:t>
            </a:r>
            <a:endParaRPr lang="en-US" sz="2200" dirty="0" smtClean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5960" y="1907861"/>
            <a:ext cx="2188846" cy="747641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52730" rIns="0" bIns="0" rtlCol="0">
            <a:spAutoFit/>
          </a:bodyPr>
          <a:lstStyle/>
          <a:p>
            <a:pPr marL="586105">
              <a:lnSpc>
                <a:spcPct val="100000"/>
              </a:lnSpc>
              <a:spcBef>
                <a:spcPts val="1990"/>
              </a:spcBef>
            </a:pPr>
            <a:r>
              <a:rPr lang="en-US" sz="3200" spc="-5" dirty="0" smtClean="0">
                <a:solidFill>
                  <a:srgbClr val="FFFFFF"/>
                </a:solidFill>
                <a:latin typeface="Cambria"/>
                <a:cs typeface="Cambria"/>
              </a:rPr>
              <a:t>3</a:t>
            </a:r>
            <a:r>
              <a:rPr lang="sr-Latn-RS" sz="3200" spc="-5" smtClean="0">
                <a:solidFill>
                  <a:srgbClr val="FFFFFF"/>
                </a:solidFill>
                <a:latin typeface="Cambria"/>
                <a:cs typeface="Cambria"/>
              </a:rPr>
              <a:t>724</a:t>
            </a:r>
            <a:endParaRPr sz="32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2140" y="3348482"/>
            <a:ext cx="7293609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b="1" spc="-15" dirty="0" err="1" smtClean="0">
                <a:solidFill>
                  <a:srgbClr val="0E7974"/>
                </a:solidFill>
                <a:latin typeface="Cambria"/>
                <a:cs typeface="Cambria"/>
              </a:rPr>
              <a:t>Dnevni</a:t>
            </a:r>
            <a:r>
              <a:rPr sz="2600" b="1" spc="-15" dirty="0" smtClean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list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koji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je 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najviše </a:t>
            </a:r>
            <a:r>
              <a:rPr sz="2600" b="1" spc="-5" dirty="0">
                <a:solidFill>
                  <a:srgbClr val="0E7974"/>
                </a:solidFill>
                <a:latin typeface="Cambria"/>
                <a:cs typeface="Cambria"/>
              </a:rPr>
              <a:t>kršio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Kodeks</a:t>
            </a:r>
            <a:r>
              <a:rPr sz="2600" b="1" spc="-10" dirty="0">
                <a:solidFill>
                  <a:srgbClr val="0E7974"/>
                </a:solidFill>
                <a:latin typeface="Cambria"/>
                <a:cs typeface="Cambria"/>
              </a:rPr>
              <a:t> </a:t>
            </a:r>
            <a:r>
              <a:rPr sz="2600" b="1" spc="-15" dirty="0">
                <a:solidFill>
                  <a:srgbClr val="0E7974"/>
                </a:solidFill>
                <a:latin typeface="Cambria"/>
                <a:cs typeface="Cambria"/>
              </a:rPr>
              <a:t>novinara</a:t>
            </a:r>
            <a:endParaRPr sz="2600" dirty="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1810" y="3665559"/>
            <a:ext cx="3840479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endParaRPr sz="260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856605" y="4237748"/>
            <a:ext cx="1905000" cy="91440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03835" rIns="0" bIns="0" rtlCol="0">
            <a:spAutoFit/>
          </a:bodyPr>
          <a:lstStyle/>
          <a:p>
            <a:pPr marL="572135">
              <a:lnSpc>
                <a:spcPct val="100000"/>
              </a:lnSpc>
              <a:spcBef>
                <a:spcPts val="1605"/>
              </a:spcBef>
            </a:pPr>
            <a:r>
              <a:rPr sz="3200" spc="-5" dirty="0">
                <a:solidFill>
                  <a:srgbClr val="FFFFFF"/>
                </a:solidFill>
                <a:latin typeface="Cambria"/>
                <a:cs typeface="Cambria"/>
              </a:rPr>
              <a:t>Alo</a:t>
            </a:r>
            <a:endParaRPr sz="3200" dirty="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3116</TotalTime>
  <Words>651</Words>
  <Application>Microsoft Office PowerPoint</Application>
  <PresentationFormat>On-screen Show (4:3)</PresentationFormat>
  <Paragraphs>652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Cambria</vt:lpstr>
      <vt:lpstr>Tahoma</vt:lpstr>
      <vt:lpstr>Times New Roman</vt:lpstr>
      <vt:lpstr>Office Theme</vt:lpstr>
      <vt:lpstr>Izveštaj o monitoringu poštovanja Kodeksa novinara Srbije u dnevnim novinama u periodu od 1. jula do 31. decembra 2020. godine  </vt:lpstr>
      <vt:lpstr>Broj tekstova o maloletnicima kojima je prekršen Kodeks novinara Srbije (jul - decembar 2020)</vt:lpstr>
      <vt:lpstr>Broj prekršaja po poglavljima (jul - decembar 2020)</vt:lpstr>
      <vt:lpstr>Broj prekršaja po poglavljima (jul - decembar 2020)</vt:lpstr>
      <vt:lpstr>Broj prekršaja po poglavljima (jul - decembar 2020)</vt:lpstr>
      <vt:lpstr>Broj prekršaja po poglavljima (poređenje jul-dec 2019 ↔ jul -dec 2020)</vt:lpstr>
      <vt:lpstr>Ukupan broj prekršaja Kodeksa po naslovima u dnevnom listu (jul – decembar 2020)</vt:lpstr>
      <vt:lpstr>Broj tekstova kojima je prekršen Kodeks novinara Srbije (poređenje septembar 2016 ↔ septembar 2020)</vt:lpstr>
      <vt:lpstr>Ukupan broj tekstova kojima je prekršen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KRŠENJE KODEKSA NOVINARA SRBIJE U DNEVNIM IZDANJIMA  (APRIL-SEPTEMBAR 2015)</dc:title>
  <dc:creator>Annie</dc:creator>
  <cp:lastModifiedBy>Dell</cp:lastModifiedBy>
  <cp:revision>43</cp:revision>
  <dcterms:created xsi:type="dcterms:W3CDTF">2021-01-16T10:46:26Z</dcterms:created>
  <dcterms:modified xsi:type="dcterms:W3CDTF">2021-02-02T10:29:43Z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2020-02-19T00:00:00Z</vt:filetime>
  </property>
  <property fmtid="{D5CDD505-2E9C-101B-9397-08002B2CF9AE}" pid="3" name="Creator">
    <vt:lpwstr>Acrobat PDFMaker 20 for PowerPoint</vt:lpwstr>
  </property>
  <property fmtid="{D5CDD505-2E9C-101B-9397-08002B2CF9AE}" pid="4" name="LastSaved">
    <vt:filetime>2021-01-16T00:00:00Z</vt:filetime>
  </property>
</Properties>
</file>