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9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70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0E7974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0E7974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0E7974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C4BC9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09108" y="456692"/>
            <a:ext cx="5125783" cy="8216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0E7974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2057400"/>
            <a:ext cx="9144000" cy="3276600"/>
          </a:xfrm>
          <a:prstGeom prst="rect">
            <a:avLst/>
          </a:prstGeom>
          <a:solidFill>
            <a:srgbClr val="0E79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476468"/>
            <a:ext cx="8153400" cy="2628932"/>
          </a:xfrm>
        </p:spPr>
        <p:txBody>
          <a:bodyPr>
            <a:noAutofit/>
          </a:bodyPr>
          <a:lstStyle/>
          <a:p>
            <a:pPr algn="l" hangingPunct="0"/>
            <a:r>
              <a:rPr lang="sr-Latn-RS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en-US" dirty="0" err="1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zve</a:t>
            </a:r>
            <a:r>
              <a:rPr lang="sr-Latn-RS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štaj o monitoringu poštovanja Kodeksa novinara Srbije u </a:t>
            </a:r>
            <a:r>
              <a:rPr lang="sr-Latn-RS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dnevnim novinama u </a:t>
            </a:r>
            <a:r>
              <a:rPr lang="sr-Latn-RS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periodu od 1</a:t>
            </a:r>
            <a:r>
              <a:rPr lang="sr-Latn-RS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sr-Latn-RS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jula do 31</a:t>
            </a:r>
            <a:r>
              <a:rPr lang="sr-Latn-RS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sr-Latn-RS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decembra </a:t>
            </a:r>
            <a:r>
              <a:rPr lang="sr-Latn-RS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2020. </a:t>
            </a:r>
            <a:r>
              <a:rPr lang="sr-Latn-RS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godine </a:t>
            </a:r>
            <a:r>
              <a:rPr lang="sr-Latn-RS" sz="2000" spc="20" dirty="0">
                <a:solidFill>
                  <a:schemeClr val="bg1"/>
                </a:solidFill>
                <a:latin typeface="Cambria" pitchFamily="18" charset="0"/>
                <a:ea typeface="Tahoma" pitchFamily="34" charset="0"/>
                <a:cs typeface="Tahoma" pitchFamily="34" charset="0"/>
              </a:rPr>
              <a:t/>
            </a:r>
            <a:br>
              <a:rPr lang="sr-Latn-RS" sz="2000" spc="20" dirty="0">
                <a:solidFill>
                  <a:schemeClr val="bg1"/>
                </a:solidFill>
                <a:latin typeface="Cambria" pitchFamily="18" charset="0"/>
                <a:ea typeface="Tahoma" pitchFamily="34" charset="0"/>
                <a:cs typeface="Tahoma" pitchFamily="34" charset="0"/>
              </a:rPr>
            </a:br>
            <a:endParaRPr lang="en-US" sz="3200" spc="20" dirty="0">
              <a:solidFill>
                <a:schemeClr val="bg1"/>
              </a:solidFill>
              <a:latin typeface="Cambria" pitchFamily="18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6" name="Picture 2" descr="D:\posao\savet_za_stampu_DOC\vizuelni_identitet_memo_dizajn\SzS_logo_LA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754600" y="10790044"/>
            <a:ext cx="3886200" cy="1769327"/>
          </a:xfrm>
          <a:prstGeom prst="rect">
            <a:avLst/>
          </a:prstGeom>
          <a:noFill/>
        </p:spPr>
      </p:pic>
      <p:pic>
        <p:nvPicPr>
          <p:cNvPr id="6" name="Picture 5" descr="SzS_logo_LAT_mal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399" y="76200"/>
            <a:ext cx="4849093" cy="22098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5524468"/>
            <a:ext cx="2667000" cy="1295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315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76200"/>
            <a:ext cx="9144000" cy="5257800"/>
            <a:chOff x="0" y="76200"/>
            <a:chExt cx="9144000" cy="5257800"/>
          </a:xfrm>
        </p:grpSpPr>
        <p:sp>
          <p:nvSpPr>
            <p:cNvPr id="3" name="object 3"/>
            <p:cNvSpPr/>
            <p:nvPr/>
          </p:nvSpPr>
          <p:spPr>
            <a:xfrm>
              <a:off x="0" y="2057400"/>
              <a:ext cx="9144000" cy="3276600"/>
            </a:xfrm>
            <a:custGeom>
              <a:avLst/>
              <a:gdLst/>
              <a:ahLst/>
              <a:cxnLst/>
              <a:rect l="l" t="t" r="r" b="b"/>
              <a:pathLst>
                <a:path w="9144000" h="3276600">
                  <a:moveTo>
                    <a:pt x="9144000" y="0"/>
                  </a:moveTo>
                  <a:lnTo>
                    <a:pt x="0" y="0"/>
                  </a:lnTo>
                  <a:lnTo>
                    <a:pt x="0" y="3276600"/>
                  </a:lnTo>
                  <a:lnTo>
                    <a:pt x="9144000" y="327660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E79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33400" y="76200"/>
              <a:ext cx="4849367" cy="220979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688340" y="3395091"/>
            <a:ext cx="31673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FFFFFF"/>
                </a:solidFill>
                <a:latin typeface="Cambria"/>
                <a:cs typeface="Cambria"/>
              </a:rPr>
              <a:t>Hvala </a:t>
            </a:r>
            <a:r>
              <a:rPr sz="3600" spc="5" dirty="0">
                <a:solidFill>
                  <a:srgbClr val="FFFFFF"/>
                </a:solidFill>
                <a:latin typeface="Cambria"/>
                <a:cs typeface="Cambria"/>
              </a:rPr>
              <a:t>na</a:t>
            </a:r>
            <a:r>
              <a:rPr sz="3600" spc="3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3600" spc="10" dirty="0">
                <a:solidFill>
                  <a:srgbClr val="FFFFFF"/>
                </a:solidFill>
                <a:latin typeface="Cambria"/>
                <a:cs typeface="Cambria"/>
              </a:rPr>
              <a:t>pažnji!</a:t>
            </a:r>
            <a:endParaRPr sz="3600">
              <a:latin typeface="Cambria"/>
              <a:cs typeface="Cambria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9161" y="5336458"/>
            <a:ext cx="3209923" cy="126292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726346"/>
              </p:ext>
            </p:extLst>
          </p:nvPr>
        </p:nvGraphicFramePr>
        <p:xfrm>
          <a:off x="1" y="1066799"/>
          <a:ext cx="9143998" cy="58306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70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70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70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70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70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670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64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Dnevni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list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R="426720" algn="r">
                        <a:lnSpc>
                          <a:spcPct val="100000"/>
                        </a:lnSpc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J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UL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AVGUST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SEPTEMBAR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OKTOBAR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NOVEMBAR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DECEMBAR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UKUPNO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841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Alo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1155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marR="450850" algn="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26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25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17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8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4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4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84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584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Blic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1155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sz="1200" b="1" dirty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1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4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1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sz="1200" b="1" dirty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  <a:endParaRPr sz="120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1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7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21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200" spc="-1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Večernje</a:t>
                      </a:r>
                      <a:endParaRPr sz="1200">
                        <a:latin typeface="Cambria"/>
                        <a:cs typeface="Cambria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novosti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  31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  20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  26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lang="en-US" sz="12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    9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1 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    8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lang="en-US" sz="12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 55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5841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Danas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1155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sz="1200" b="1" dirty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  <a:endParaRPr sz="120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sz="1200" b="1" dirty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  <a:endParaRPr sz="120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 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sz="1200" b="1" dirty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23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Informer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 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     5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   2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3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4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 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4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 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lang="en-US" sz="12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   1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lang="en-US" sz="12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  19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5841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905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Kurir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1149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marR="451484" algn="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15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16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lang="en-US" sz="1200" b="1" spc="-5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9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4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 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lang="en-US" sz="1200" b="1" spc="-5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3</a:t>
                      </a:r>
                      <a:r>
                        <a:rPr lang="en-US" sz="1200" b="1" spc="-5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 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5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52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065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67945" marR="313055">
                        <a:lnSpc>
                          <a:spcPct val="107100"/>
                        </a:lnSpc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Srpski  </a:t>
                      </a:r>
                      <a:r>
                        <a:rPr sz="1200" spc="-9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T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e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l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eg</a:t>
                      </a:r>
                      <a:r>
                        <a:rPr sz="1200" spc="-2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r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af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lang="en-US" sz="12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     2 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  /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lang="en-US" sz="12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    2 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lang="en-US" sz="12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   4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lang="en-US" sz="12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   3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pc="-5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11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10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Politika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  <a:endParaRPr sz="120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  <a:endParaRPr sz="120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  <a:endParaRPr sz="120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  <a:endParaRPr sz="120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88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UKUPNO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lang="en-US" sz="12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  80 </a:t>
                      </a:r>
                      <a:endParaRPr lang="en-US" sz="12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 64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lang="en-US" sz="12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58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lang="en-US" sz="12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29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 13 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lang="en-US" sz="12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 21 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lang="en-US" sz="12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265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90302" y="113792"/>
            <a:ext cx="8669020" cy="605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400"/>
              </a:lnSpc>
              <a:spcBef>
                <a:spcPts val="100"/>
              </a:spcBef>
            </a:pPr>
            <a:r>
              <a:rPr sz="2200" spc="-10" dirty="0"/>
              <a:t>Broj </a:t>
            </a:r>
            <a:r>
              <a:rPr sz="2200" spc="-20" dirty="0"/>
              <a:t>tekstova </a:t>
            </a:r>
            <a:r>
              <a:rPr sz="2200" dirty="0"/>
              <a:t>o </a:t>
            </a:r>
            <a:r>
              <a:rPr sz="2200" spc="-5" dirty="0"/>
              <a:t>maloletnicima </a:t>
            </a:r>
            <a:r>
              <a:rPr sz="2200" spc="-10" dirty="0"/>
              <a:t>kojima </a:t>
            </a:r>
            <a:r>
              <a:rPr sz="2200" dirty="0"/>
              <a:t>je </a:t>
            </a:r>
            <a:r>
              <a:rPr sz="2200" spc="-5" dirty="0"/>
              <a:t>prekršen </a:t>
            </a:r>
            <a:r>
              <a:rPr sz="2200" spc="-15" dirty="0"/>
              <a:t>Kodeks </a:t>
            </a:r>
            <a:r>
              <a:rPr sz="2200" spc="-10" dirty="0"/>
              <a:t>novinara</a:t>
            </a:r>
            <a:r>
              <a:rPr sz="2200" spc="80" dirty="0"/>
              <a:t> </a:t>
            </a:r>
            <a:r>
              <a:rPr sz="2200" spc="-5" dirty="0"/>
              <a:t>Srbije</a:t>
            </a:r>
            <a:endParaRPr sz="2200" dirty="0"/>
          </a:p>
          <a:p>
            <a:pPr algn="ctr">
              <a:lnSpc>
                <a:spcPts val="2160"/>
              </a:lnSpc>
            </a:pPr>
            <a:r>
              <a:rPr sz="2000" spc="10" dirty="0">
                <a:solidFill>
                  <a:srgbClr val="FFFFFF"/>
                </a:solidFill>
              </a:rPr>
              <a:t>(jul </a:t>
            </a:r>
            <a:r>
              <a:rPr sz="2000" spc="-5" dirty="0">
                <a:solidFill>
                  <a:srgbClr val="FFFFFF"/>
                </a:solidFill>
              </a:rPr>
              <a:t>- </a:t>
            </a:r>
            <a:r>
              <a:rPr sz="2000" spc="10" dirty="0" err="1">
                <a:solidFill>
                  <a:srgbClr val="FFFFFF"/>
                </a:solidFill>
              </a:rPr>
              <a:t>decembar</a:t>
            </a:r>
            <a:r>
              <a:rPr sz="2000" spc="125" dirty="0">
                <a:solidFill>
                  <a:srgbClr val="FFFFFF"/>
                </a:solidFill>
              </a:rPr>
              <a:t> </a:t>
            </a:r>
            <a:r>
              <a:rPr sz="2000" spc="10" dirty="0" smtClean="0">
                <a:solidFill>
                  <a:srgbClr val="FFFFFF"/>
                </a:solidFill>
              </a:rPr>
              <a:t>20</a:t>
            </a:r>
            <a:r>
              <a:rPr lang="en-US" sz="2000" spc="10" dirty="0" smtClean="0">
                <a:solidFill>
                  <a:srgbClr val="FFFFFF"/>
                </a:solidFill>
              </a:rPr>
              <a:t>20</a:t>
            </a:r>
            <a:r>
              <a:rPr sz="2000" spc="10" dirty="0" smtClean="0">
                <a:solidFill>
                  <a:srgbClr val="FFFFFF"/>
                </a:solidFill>
              </a:rPr>
              <a:t>)</a:t>
            </a:r>
            <a:endParaRPr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Broj </a:t>
            </a:r>
            <a:r>
              <a:rPr spc="-10" dirty="0"/>
              <a:t>prekršaja </a:t>
            </a:r>
            <a:r>
              <a:rPr spc="-5" dirty="0"/>
              <a:t>po</a:t>
            </a:r>
            <a:r>
              <a:rPr spc="-40" dirty="0"/>
              <a:t> </a:t>
            </a:r>
            <a:r>
              <a:rPr spc="-15" dirty="0"/>
              <a:t>poglavljima</a:t>
            </a:r>
          </a:p>
          <a:p>
            <a:pPr marL="1905" algn="ctr">
              <a:lnSpc>
                <a:spcPct val="100000"/>
              </a:lnSpc>
              <a:spcBef>
                <a:spcPts val="30"/>
              </a:spcBef>
            </a:pPr>
            <a:r>
              <a:rPr sz="2000" spc="10" dirty="0">
                <a:solidFill>
                  <a:srgbClr val="FFFFFF"/>
                </a:solidFill>
              </a:rPr>
              <a:t>(jul </a:t>
            </a:r>
            <a:r>
              <a:rPr sz="2000" spc="-5" dirty="0">
                <a:solidFill>
                  <a:srgbClr val="FFFFFF"/>
                </a:solidFill>
              </a:rPr>
              <a:t>- </a:t>
            </a:r>
            <a:r>
              <a:rPr sz="2000" spc="10" dirty="0" err="1">
                <a:solidFill>
                  <a:srgbClr val="FFFFFF"/>
                </a:solidFill>
              </a:rPr>
              <a:t>decembar</a:t>
            </a:r>
            <a:r>
              <a:rPr sz="2000" spc="120" dirty="0">
                <a:solidFill>
                  <a:srgbClr val="FFFFFF"/>
                </a:solidFill>
              </a:rPr>
              <a:t> </a:t>
            </a:r>
            <a:r>
              <a:rPr sz="2000" spc="10" dirty="0" smtClean="0">
                <a:solidFill>
                  <a:srgbClr val="FFFFFF"/>
                </a:solidFill>
              </a:rPr>
              <a:t>20</a:t>
            </a:r>
            <a:r>
              <a:rPr lang="en-US" sz="2000" spc="10" dirty="0" smtClean="0">
                <a:solidFill>
                  <a:srgbClr val="FFFFFF"/>
                </a:solidFill>
              </a:rPr>
              <a:t>20</a:t>
            </a:r>
            <a:r>
              <a:rPr sz="2000" spc="10" dirty="0" smtClean="0">
                <a:solidFill>
                  <a:srgbClr val="FFFFFF"/>
                </a:solidFill>
              </a:rPr>
              <a:t>)</a:t>
            </a:r>
            <a:endParaRPr sz="2000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6507187"/>
              </p:ext>
            </p:extLst>
          </p:nvPr>
        </p:nvGraphicFramePr>
        <p:xfrm>
          <a:off x="146050" y="1593850"/>
          <a:ext cx="8778235" cy="41147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97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284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5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Poglavlje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JUL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3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AVGUST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SEPTEMBAR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5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OKTOBAR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NOVEMBAR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DECEMBAR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UKUPNO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84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I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115</a:t>
                      </a:r>
                      <a:endParaRPr sz="145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116 </a:t>
                      </a:r>
                      <a:endParaRPr sz="145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208 </a:t>
                      </a:r>
                      <a:endParaRPr sz="145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162</a:t>
                      </a:r>
                      <a:endParaRPr sz="145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127 </a:t>
                      </a:r>
                      <a:endParaRPr sz="145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145 </a:t>
                      </a:r>
                      <a:endParaRPr sz="145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873 </a:t>
                      </a:r>
                      <a:endParaRPr sz="145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84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II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50 </a:t>
                      </a:r>
                      <a:endParaRPr sz="145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53 </a:t>
                      </a:r>
                      <a:endParaRPr sz="145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9</a:t>
                      </a: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9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62</a:t>
                      </a:r>
                      <a:endParaRPr sz="145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58</a:t>
                      </a:r>
                      <a:endParaRPr sz="145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48</a:t>
                      </a:r>
                      <a:endParaRPr sz="145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370 </a:t>
                      </a:r>
                      <a:endParaRPr sz="145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94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III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5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  <a:endParaRPr sz="120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5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  <a:endParaRPr sz="120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5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5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5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5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5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Broj </a:t>
            </a:r>
            <a:r>
              <a:rPr spc="-10" dirty="0"/>
              <a:t>prekršaja </a:t>
            </a:r>
            <a:r>
              <a:rPr spc="-5" dirty="0"/>
              <a:t>po</a:t>
            </a:r>
            <a:r>
              <a:rPr spc="-40" dirty="0"/>
              <a:t> </a:t>
            </a:r>
            <a:r>
              <a:rPr spc="-15" dirty="0"/>
              <a:t>poglavljima</a:t>
            </a:r>
          </a:p>
          <a:p>
            <a:pPr marL="1905" algn="ctr">
              <a:lnSpc>
                <a:spcPct val="100000"/>
              </a:lnSpc>
              <a:spcBef>
                <a:spcPts val="30"/>
              </a:spcBef>
            </a:pPr>
            <a:r>
              <a:rPr sz="2000" spc="10" dirty="0">
                <a:solidFill>
                  <a:srgbClr val="FFFFFF"/>
                </a:solidFill>
              </a:rPr>
              <a:t>(jul </a:t>
            </a:r>
            <a:r>
              <a:rPr sz="2000" spc="-5" dirty="0">
                <a:solidFill>
                  <a:srgbClr val="FFFFFF"/>
                </a:solidFill>
              </a:rPr>
              <a:t>- </a:t>
            </a:r>
            <a:r>
              <a:rPr sz="2000" spc="10" dirty="0" err="1">
                <a:solidFill>
                  <a:srgbClr val="FFFFFF"/>
                </a:solidFill>
              </a:rPr>
              <a:t>decembar</a:t>
            </a:r>
            <a:r>
              <a:rPr sz="2000" spc="120" dirty="0">
                <a:solidFill>
                  <a:srgbClr val="FFFFFF"/>
                </a:solidFill>
              </a:rPr>
              <a:t> </a:t>
            </a:r>
            <a:r>
              <a:rPr sz="2000" spc="10" dirty="0" smtClean="0">
                <a:solidFill>
                  <a:srgbClr val="FFFFFF"/>
                </a:solidFill>
              </a:rPr>
              <a:t>20</a:t>
            </a:r>
            <a:r>
              <a:rPr lang="sr-Latn-RS" sz="2000" spc="10" dirty="0" smtClean="0">
                <a:solidFill>
                  <a:srgbClr val="FFFFFF"/>
                </a:solidFill>
              </a:rPr>
              <a:t>20</a:t>
            </a:r>
            <a:r>
              <a:rPr sz="2000" spc="10" dirty="0" smtClean="0">
                <a:solidFill>
                  <a:srgbClr val="FFFFFF"/>
                </a:solidFill>
              </a:rPr>
              <a:t>)</a:t>
            </a:r>
            <a:endParaRPr sz="2000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807468"/>
              </p:ext>
            </p:extLst>
          </p:nvPr>
        </p:nvGraphicFramePr>
        <p:xfrm>
          <a:off x="146050" y="1593850"/>
          <a:ext cx="8778235" cy="41147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97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284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5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Poglavlje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428625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JUL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3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AVGUST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SEPTEMBAR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5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OKTOBAR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NOVEMBAR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DECEMBAR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UKUPNO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84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IV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421005">
                        <a:lnSpc>
                          <a:spcPct val="100000"/>
                        </a:lnSpc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364</a:t>
                      </a:r>
                      <a:endParaRPr sz="12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   297 </a:t>
                      </a: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   411 </a:t>
                      </a: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  394 </a:t>
                      </a: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  302 </a:t>
                      </a: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   417 </a:t>
                      </a: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2 185 </a:t>
                      </a: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84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V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    32 </a:t>
                      </a: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24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 </a:t>
                      </a:r>
                      <a:endParaRPr sz="12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   65 </a:t>
                      </a: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   75 </a:t>
                      </a: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   88</a:t>
                      </a: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    44 </a:t>
                      </a: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   328 </a:t>
                      </a: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94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VI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463550">
                        <a:lnSpc>
                          <a:spcPct val="100000"/>
                        </a:lnSpc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15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 </a:t>
                      </a:r>
                      <a:endParaRPr sz="12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4</a:t>
                      </a:r>
                      <a:endParaRPr sz="12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   11 </a:t>
                      </a: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 13 </a:t>
                      </a: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     12 </a:t>
                      </a: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    11 </a:t>
                      </a: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     66 </a:t>
                      </a: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Broj </a:t>
            </a:r>
            <a:r>
              <a:rPr spc="-10" dirty="0"/>
              <a:t>prekršaja </a:t>
            </a:r>
            <a:r>
              <a:rPr spc="-5" dirty="0"/>
              <a:t>po</a:t>
            </a:r>
            <a:r>
              <a:rPr spc="-40" dirty="0"/>
              <a:t> </a:t>
            </a:r>
            <a:r>
              <a:rPr spc="-15" dirty="0"/>
              <a:t>poglavljima</a:t>
            </a:r>
          </a:p>
          <a:p>
            <a:pPr marL="1905" algn="ctr">
              <a:lnSpc>
                <a:spcPct val="100000"/>
              </a:lnSpc>
              <a:spcBef>
                <a:spcPts val="30"/>
              </a:spcBef>
            </a:pPr>
            <a:r>
              <a:rPr sz="2000" spc="10" dirty="0">
                <a:solidFill>
                  <a:srgbClr val="FFFFFF"/>
                </a:solidFill>
              </a:rPr>
              <a:t>(jul </a:t>
            </a:r>
            <a:r>
              <a:rPr sz="2000" spc="-5" dirty="0">
                <a:solidFill>
                  <a:srgbClr val="FFFFFF"/>
                </a:solidFill>
              </a:rPr>
              <a:t>- </a:t>
            </a:r>
            <a:r>
              <a:rPr sz="2000" spc="10" dirty="0" err="1">
                <a:solidFill>
                  <a:srgbClr val="FFFFFF"/>
                </a:solidFill>
              </a:rPr>
              <a:t>decembar</a:t>
            </a:r>
            <a:r>
              <a:rPr sz="2000" spc="120" dirty="0">
                <a:solidFill>
                  <a:srgbClr val="FFFFFF"/>
                </a:solidFill>
              </a:rPr>
              <a:t> </a:t>
            </a:r>
            <a:r>
              <a:rPr sz="2000" spc="10" dirty="0" smtClean="0">
                <a:solidFill>
                  <a:srgbClr val="FFFFFF"/>
                </a:solidFill>
              </a:rPr>
              <a:t>20</a:t>
            </a:r>
            <a:r>
              <a:rPr lang="sr-Latn-RS" sz="2000" spc="10" dirty="0" smtClean="0">
                <a:solidFill>
                  <a:srgbClr val="FFFFFF"/>
                </a:solidFill>
              </a:rPr>
              <a:t>20</a:t>
            </a:r>
            <a:r>
              <a:rPr sz="2000" spc="10" dirty="0" smtClean="0">
                <a:solidFill>
                  <a:srgbClr val="FFFFFF"/>
                </a:solidFill>
              </a:rPr>
              <a:t>)</a:t>
            </a:r>
            <a:endParaRPr sz="2000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75120"/>
              </p:ext>
            </p:extLst>
          </p:nvPr>
        </p:nvGraphicFramePr>
        <p:xfrm>
          <a:off x="146050" y="1593850"/>
          <a:ext cx="8778235" cy="41147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97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284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5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Poglavlje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JUL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3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AVGUST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SEPTEMBAR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5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OKTOBAR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NOVEMBAR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DECEMBAR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UKUPNO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84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VII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400" b="1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00" b="1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r-Latn-RS" sz="1400" b="1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335</a:t>
                      </a:r>
                      <a:endParaRPr sz="1400" b="1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sr-Latn-RS" sz="1400" b="1" dirty="0" smtClean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sr-Latn-RS" sz="1400" b="1" dirty="0" smtClean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r-Latn-RS" sz="1400" b="1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259</a:t>
                      </a:r>
                      <a:r>
                        <a:rPr lang="sr-Latn-RS" sz="1400" b="1" baseline="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 </a:t>
                      </a:r>
                      <a:endParaRPr sz="1400" b="1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sr-Latn-RS" sz="1400" b="1" dirty="0" smtClean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sr-Latn-RS" sz="1400" b="1" dirty="0" smtClean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r-Latn-RS" sz="1400" b="1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251</a:t>
                      </a:r>
                      <a:endParaRPr sz="1400" b="1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sr-Latn-RS" sz="1400" b="1" dirty="0" smtClean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sr-Latn-RS" sz="1400" b="1" dirty="0" smtClean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r-Latn-RS" sz="1400" b="1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269 </a:t>
                      </a:r>
                      <a:endParaRPr sz="1400" b="1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1400" b="1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sr-Latn-RS" sz="1400" b="1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16</a:t>
                      </a:r>
                      <a:r>
                        <a:rPr lang="sr-Latn-RS" sz="1400" b="1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0</a:t>
                      </a:r>
                      <a:endParaRPr sz="1400" b="1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sr-Latn-RS" sz="1400" b="1" dirty="0" smtClean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sr-Latn-RS" sz="1400" b="1" dirty="0" smtClean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r-Latn-RS" sz="1400" b="1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239</a:t>
                      </a:r>
                      <a:r>
                        <a:rPr lang="sr-Latn-RS" sz="1400" b="1" baseline="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 </a:t>
                      </a:r>
                      <a:endParaRPr sz="1400" b="1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sr-Latn-RS" sz="1450" b="1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sr-Latn-RS" sz="1450" b="1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1513</a:t>
                      </a:r>
                      <a:r>
                        <a:rPr lang="sr-Latn-RS" sz="145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84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VIII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/ </a:t>
                      </a:r>
                      <a:endParaRPr sz="12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   /  </a:t>
                      </a: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   /</a:t>
                      </a: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     /  </a:t>
                      </a: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200" dirty="0" smtClean="0">
                        <a:solidFill>
                          <a:schemeClr val="bg1"/>
                        </a:solidFill>
                        <a:latin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/>
                          <a:cs typeface="Times New Roman"/>
                        </a:rPr>
                        <a:t>        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/>
                          <a:cs typeface="Times New Roman"/>
                        </a:rPr>
                        <a:t>              /  </a:t>
                      </a: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   /</a:t>
                      </a: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  / </a:t>
                      </a: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94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IX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2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 </a:t>
                      </a:r>
                      <a:endParaRPr sz="12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/</a:t>
                      </a:r>
                      <a:endParaRPr sz="12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/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 </a:t>
                      </a:r>
                      <a:endParaRPr sz="12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 </a:t>
                      </a:r>
                      <a:endParaRPr sz="12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/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 </a:t>
                      </a:r>
                      <a:endParaRPr sz="12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4</a:t>
                      </a:r>
                      <a:endParaRPr sz="12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lang="en-US" sz="145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lang="en-US" sz="145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       7</a:t>
                      </a: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11076" y="197612"/>
            <a:ext cx="5123815" cy="8813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Broj </a:t>
            </a:r>
            <a:r>
              <a:rPr spc="-10" dirty="0"/>
              <a:t>prekršaja </a:t>
            </a:r>
            <a:r>
              <a:rPr spc="-5" dirty="0"/>
              <a:t>po</a:t>
            </a:r>
            <a:r>
              <a:rPr spc="-40" dirty="0"/>
              <a:t> </a:t>
            </a:r>
            <a:r>
              <a:rPr spc="-15" dirty="0"/>
              <a:t>poglavljima</a:t>
            </a: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sz="1800" spc="10" dirty="0">
                <a:solidFill>
                  <a:srgbClr val="FFFFFF"/>
                </a:solidFill>
              </a:rPr>
              <a:t>(</a:t>
            </a:r>
            <a:r>
              <a:rPr sz="1800" spc="10" dirty="0" err="1">
                <a:solidFill>
                  <a:srgbClr val="FFFFFF"/>
                </a:solidFill>
              </a:rPr>
              <a:t>poređenje</a:t>
            </a:r>
            <a:r>
              <a:rPr sz="1800" spc="10" dirty="0">
                <a:solidFill>
                  <a:srgbClr val="FFFFFF"/>
                </a:solidFill>
              </a:rPr>
              <a:t> </a:t>
            </a:r>
            <a:r>
              <a:rPr lang="en-US" sz="1800" spc="10" dirty="0" err="1" smtClean="0">
                <a:solidFill>
                  <a:srgbClr val="FFFFFF"/>
                </a:solidFill>
              </a:rPr>
              <a:t>jul</a:t>
            </a:r>
            <a:r>
              <a:rPr sz="1800" dirty="0" err="1" smtClean="0">
                <a:solidFill>
                  <a:srgbClr val="FFFFFF"/>
                </a:solidFill>
              </a:rPr>
              <a:t>-dec</a:t>
            </a:r>
            <a:r>
              <a:rPr sz="1800" dirty="0" smtClean="0">
                <a:solidFill>
                  <a:srgbClr val="FFFFFF"/>
                </a:solidFill>
              </a:rPr>
              <a:t> </a:t>
            </a:r>
            <a:r>
              <a:rPr sz="1800" spc="10" dirty="0" smtClean="0">
                <a:solidFill>
                  <a:srgbClr val="FFFFFF"/>
                </a:solidFill>
              </a:rPr>
              <a:t>201</a:t>
            </a:r>
            <a:r>
              <a:rPr lang="en-US" sz="1800" spc="10" dirty="0" smtClean="0">
                <a:solidFill>
                  <a:srgbClr val="FFFFFF"/>
                </a:solidFill>
              </a:rPr>
              <a:t>9</a:t>
            </a:r>
            <a:r>
              <a:rPr sz="1800" spc="10" dirty="0" smtClean="0">
                <a:solidFill>
                  <a:srgbClr val="FFFFFF"/>
                </a:solidFill>
              </a:rPr>
              <a:t> </a:t>
            </a:r>
            <a:r>
              <a:rPr sz="2400" b="1" dirty="0">
                <a:latin typeface="Cambria"/>
                <a:cs typeface="Cambria"/>
              </a:rPr>
              <a:t>↔ </a:t>
            </a:r>
            <a:r>
              <a:rPr lang="en-US" sz="1800" dirty="0" err="1" smtClean="0">
                <a:solidFill>
                  <a:srgbClr val="FFFFFF"/>
                </a:solidFill>
              </a:rPr>
              <a:t>jul</a:t>
            </a:r>
            <a:r>
              <a:rPr lang="en-US" sz="1800" dirty="0" smtClean="0">
                <a:solidFill>
                  <a:srgbClr val="FFFFFF"/>
                </a:solidFill>
              </a:rPr>
              <a:t> </a:t>
            </a:r>
            <a:r>
              <a:rPr sz="1800" dirty="0" smtClean="0">
                <a:solidFill>
                  <a:srgbClr val="FFFFFF"/>
                </a:solidFill>
              </a:rPr>
              <a:t>-</a:t>
            </a:r>
            <a:r>
              <a:rPr sz="1800" dirty="0" err="1" smtClean="0">
                <a:solidFill>
                  <a:srgbClr val="FFFFFF"/>
                </a:solidFill>
              </a:rPr>
              <a:t>dec</a:t>
            </a:r>
            <a:r>
              <a:rPr sz="1800" spc="-10" dirty="0" smtClean="0">
                <a:solidFill>
                  <a:srgbClr val="FFFFFF"/>
                </a:solidFill>
              </a:rPr>
              <a:t> </a:t>
            </a:r>
            <a:r>
              <a:rPr sz="1800" spc="10" dirty="0" smtClean="0">
                <a:solidFill>
                  <a:srgbClr val="FFFFFF"/>
                </a:solidFill>
              </a:rPr>
              <a:t>20</a:t>
            </a:r>
            <a:r>
              <a:rPr lang="en-US" sz="1800" spc="10" dirty="0" smtClean="0">
                <a:solidFill>
                  <a:srgbClr val="FFFFFF"/>
                </a:solidFill>
              </a:rPr>
              <a:t>20</a:t>
            </a:r>
            <a:r>
              <a:rPr sz="1800" spc="10" dirty="0" smtClean="0">
                <a:solidFill>
                  <a:srgbClr val="FFFFFF"/>
                </a:solidFill>
              </a:rPr>
              <a:t>)</a:t>
            </a:r>
            <a:endParaRPr sz="1800" dirty="0">
              <a:latin typeface="Cambria"/>
              <a:cs typeface="Cambria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696037"/>
              </p:ext>
            </p:extLst>
          </p:nvPr>
        </p:nvGraphicFramePr>
        <p:xfrm>
          <a:off x="2432050" y="1606043"/>
          <a:ext cx="4218303" cy="50732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109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6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1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2236"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spc="-4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P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o</a:t>
                      </a:r>
                      <a:r>
                        <a:rPr sz="1400" b="1" spc="-1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g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l</a:t>
                      </a:r>
                      <a:r>
                        <a:rPr sz="1400" b="1" spc="-4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a</a:t>
                      </a:r>
                      <a:r>
                        <a:rPr sz="1400" b="1" spc="-2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v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l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j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e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spc="-10" dirty="0" smtClean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201</a:t>
                      </a:r>
                      <a:r>
                        <a:rPr lang="en-US" sz="1400" b="1" spc="-10" dirty="0" smtClean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9</a:t>
                      </a:r>
                      <a:endParaRPr sz="1400" dirty="0">
                        <a:latin typeface="Cambria"/>
                        <a:cs typeface="Cambr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spc="-5" dirty="0" smtClean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20</a:t>
                      </a:r>
                      <a:r>
                        <a:rPr lang="en-US" sz="1400" b="1" spc="-5" dirty="0" smtClean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20</a:t>
                      </a:r>
                      <a:r>
                        <a:rPr lang="en-US" sz="1400" b="1" spc="-5" baseline="0" dirty="0" smtClean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endParaRPr sz="1400" dirty="0">
                        <a:latin typeface="Cambria"/>
                        <a:cs typeface="Cambr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23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I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1415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 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873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 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23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II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555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370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 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223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III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1400" b="1" dirty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/</a:t>
                      </a:r>
                      <a:endParaRPr sz="140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1400" b="1" dirty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/</a:t>
                      </a:r>
                      <a:endParaRPr sz="140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23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IV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lang="en-US" sz="1400" b="1" spc="-1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2566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2185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 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223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V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lang="en-US" sz="1400" b="1" spc="-1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479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lang="en-US" sz="1400" b="1" spc="-1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328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22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VI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lang="en-US" sz="1400" b="1" spc="-1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245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66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 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223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spc="-5" dirty="0" smtClean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VII</a:t>
                      </a:r>
                      <a:endParaRPr sz="1400" dirty="0">
                        <a:latin typeface="Cambria"/>
                        <a:cs typeface="Cambr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lang="en-US" sz="1400" b="1" spc="-1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965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86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400" b="1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1513</a:t>
                      </a:r>
                      <a:r>
                        <a:rPr lang="sr-Latn-RS" sz="140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endParaRPr lang="sr-Latn-RS" sz="140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223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VIII</a:t>
                      </a:r>
                      <a:endParaRPr sz="1400" dirty="0">
                        <a:latin typeface="Cambria"/>
                        <a:cs typeface="Cambr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2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/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223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IX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12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7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 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2236">
                <a:tc>
                  <a:txBody>
                    <a:bodyPr/>
                    <a:lstStyle/>
                    <a:p>
                      <a:pPr marR="141605"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U</a:t>
                      </a:r>
                      <a:r>
                        <a:rPr sz="1400" b="1" spc="-2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K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U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PN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O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lang="en-US" sz="1400" b="1" spc="-1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6239</a:t>
                      </a:r>
                      <a:r>
                        <a:rPr lang="en-US" sz="1400" b="1" spc="-10" baseline="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 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lang="en-US" sz="1400" b="1" spc="-1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4999</a:t>
                      </a:r>
                      <a:r>
                        <a:rPr lang="en-US" sz="1400" b="1" spc="-10" baseline="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 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195077"/>
              </p:ext>
            </p:extLst>
          </p:nvPr>
        </p:nvGraphicFramePr>
        <p:xfrm>
          <a:off x="146050" y="1060448"/>
          <a:ext cx="8778235" cy="52577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97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500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Dnevni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list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Jul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spc="-2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Avgust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Septembar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Oktobar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Novembar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Decembar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UKUPNO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053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Alo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527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134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lang="en-US" sz="1600" b="1" spc="-1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160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206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185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162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73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928 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05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Blic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527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lang="en-US" sz="1600" b="1" spc="-1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34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600" b="1" spc="-1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5</a:t>
                      </a:r>
                      <a:r>
                        <a:rPr lang="en-US" sz="1600" b="1" spc="-1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0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32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16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20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lang="en-US" sz="1600" b="1" spc="-1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43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240 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46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Večernje</a:t>
                      </a:r>
                      <a:endParaRPr sz="1400">
                        <a:latin typeface="Cambria"/>
                        <a:cs typeface="Cambria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novosti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lang="en-US" sz="16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145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lang="en-US" sz="16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83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pc="-1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1</a:t>
                      </a:r>
                      <a:r>
                        <a:rPr sz="1600" b="1" spc="-1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40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lang="en-US" sz="16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147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lang="en-US" sz="16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92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lang="en-US" sz="16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120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lang="en-US" sz="16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627 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313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Danas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965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4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971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4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971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9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971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1600" b="1" dirty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7</a:t>
                      </a:r>
                      <a:endParaRPr sz="160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971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4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971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5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 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971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35 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971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8604"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1195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Informer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1517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91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52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lang="en-US" sz="1600" b="1" spc="-1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52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52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lang="sr-Latn-R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114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52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87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52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74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52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sz="1600" b="1" spc="-1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1</a:t>
                      </a:r>
                      <a:r>
                        <a:rPr lang="en-US" sz="1600" b="1" spc="-1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02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52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509 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52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0055"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Kurir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527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118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112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123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143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71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95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651 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34627">
                <a:tc>
                  <a:txBody>
                    <a:bodyPr/>
                    <a:lstStyle/>
                    <a:p>
                      <a:pPr marL="67310" marR="411480">
                        <a:lnSpc>
                          <a:spcPct val="106800"/>
                        </a:lnSpc>
                        <a:spcBef>
                          <a:spcPts val="139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Srpski  </a:t>
                      </a:r>
                      <a:r>
                        <a:rPr sz="1400" spc="-114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T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e</a:t>
                      </a:r>
                      <a:r>
                        <a:rPr sz="14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l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e</a:t>
                      </a:r>
                      <a:r>
                        <a:rPr sz="14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g</a:t>
                      </a:r>
                      <a:r>
                        <a:rPr sz="1400" spc="-3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r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af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176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lang="en-US" sz="16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91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lang="en-US" sz="16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77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lang="en-US" sz="16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109 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lang="en-US" sz="16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123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lang="en-US" sz="16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96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1" spc="-1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1</a:t>
                      </a:r>
                      <a:r>
                        <a:rPr lang="en-US" sz="1600" b="1" spc="-1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30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lang="en-US" sz="16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594 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7314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Politika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965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4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971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lang="en-US" sz="1600" b="1" spc="-1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4</a:t>
                      </a:r>
                      <a:r>
                        <a:rPr lang="en-US" sz="1600" b="1" spc="-1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 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971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lang="en-US" sz="1600" b="1" spc="-1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3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971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 1 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971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5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 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971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lang="en-US" sz="1600" b="1" spc="-1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14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971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32 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971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5069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1420"/>
                        </a:spcBef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UKUPNO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180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25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621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809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25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552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809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25"/>
                        </a:spcBef>
                      </a:pPr>
                      <a:r>
                        <a:rPr lang="sr-Latn-R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736</a:t>
                      </a:r>
                      <a:r>
                        <a:rPr lang="sr-Latn-RS" sz="16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 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809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25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709 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809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25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524 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809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25"/>
                        </a:spcBef>
                      </a:pPr>
                      <a:r>
                        <a:rPr lang="en-US" sz="1600" b="1" spc="-1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582</a:t>
                      </a:r>
                      <a:r>
                        <a:rPr lang="en-US" sz="1600" b="1" spc="-1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 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809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25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3</a:t>
                      </a:r>
                      <a:r>
                        <a:rPr lang="sr-Latn-R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724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809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534211" y="6363278"/>
            <a:ext cx="71151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Broj prekršaja koji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se odnosi na </a:t>
            </a:r>
            <a:r>
              <a:rPr sz="1400" spc="-15" dirty="0">
                <a:solidFill>
                  <a:srgbClr val="FFFFFF"/>
                </a:solidFill>
                <a:latin typeface="Cambria"/>
                <a:cs typeface="Cambria"/>
              </a:rPr>
              <a:t>tekstove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može biti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različit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u odnosu na ukupan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broj prekršaja, 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jer je jednim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tekstom prekršeno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više tačaka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Kodeksa novinara</a:t>
            </a:r>
            <a:r>
              <a:rPr sz="1400" spc="13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Srbije.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84175" y="180847"/>
            <a:ext cx="8067675" cy="6540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775"/>
              </a:lnSpc>
              <a:spcBef>
                <a:spcPts val="100"/>
              </a:spcBef>
            </a:pPr>
            <a:r>
              <a:rPr sz="2400" spc="-10" dirty="0"/>
              <a:t>Ukupan </a:t>
            </a:r>
            <a:r>
              <a:rPr sz="2400" spc="-15" dirty="0"/>
              <a:t>broj </a:t>
            </a:r>
            <a:r>
              <a:rPr sz="2400" spc="-10" dirty="0"/>
              <a:t>prekršaja </a:t>
            </a:r>
            <a:r>
              <a:rPr sz="2400" spc="-15" dirty="0"/>
              <a:t>Kodeksa </a:t>
            </a:r>
            <a:r>
              <a:rPr sz="2400" spc="-5" dirty="0"/>
              <a:t>po </a:t>
            </a:r>
            <a:r>
              <a:rPr sz="2400" spc="-10" dirty="0"/>
              <a:t>naslovima </a:t>
            </a:r>
            <a:r>
              <a:rPr sz="2400" dirty="0"/>
              <a:t>u </a:t>
            </a:r>
            <a:r>
              <a:rPr sz="2400" spc="-10" dirty="0"/>
              <a:t>dnevnom</a:t>
            </a:r>
            <a:r>
              <a:rPr sz="2400" spc="145" dirty="0"/>
              <a:t> </a:t>
            </a:r>
            <a:r>
              <a:rPr sz="2400" spc="-5" dirty="0"/>
              <a:t>listu</a:t>
            </a:r>
            <a:endParaRPr sz="2400" dirty="0"/>
          </a:p>
          <a:p>
            <a:pPr marL="635" algn="ctr">
              <a:lnSpc>
                <a:spcPts val="2175"/>
              </a:lnSpc>
            </a:pPr>
            <a:r>
              <a:rPr sz="1900" spc="10" dirty="0">
                <a:solidFill>
                  <a:srgbClr val="FFFFFF"/>
                </a:solidFill>
              </a:rPr>
              <a:t>(jul </a:t>
            </a:r>
            <a:r>
              <a:rPr sz="1900" dirty="0">
                <a:solidFill>
                  <a:srgbClr val="FFFFFF"/>
                </a:solidFill>
              </a:rPr>
              <a:t>– </a:t>
            </a:r>
            <a:r>
              <a:rPr sz="1900" spc="10" dirty="0" err="1">
                <a:solidFill>
                  <a:srgbClr val="FFFFFF"/>
                </a:solidFill>
              </a:rPr>
              <a:t>decembar</a:t>
            </a:r>
            <a:r>
              <a:rPr sz="1900" spc="55" dirty="0">
                <a:solidFill>
                  <a:srgbClr val="FFFFFF"/>
                </a:solidFill>
              </a:rPr>
              <a:t> </a:t>
            </a:r>
            <a:r>
              <a:rPr sz="1900" spc="15" dirty="0" smtClean="0">
                <a:solidFill>
                  <a:srgbClr val="FFFFFF"/>
                </a:solidFill>
              </a:rPr>
              <a:t>20</a:t>
            </a:r>
            <a:r>
              <a:rPr lang="en-US" sz="1900" spc="15" dirty="0" smtClean="0">
                <a:solidFill>
                  <a:srgbClr val="FFFFFF"/>
                </a:solidFill>
              </a:rPr>
              <a:t>20</a:t>
            </a:r>
            <a:r>
              <a:rPr sz="1900" spc="15" dirty="0" smtClean="0">
                <a:solidFill>
                  <a:srgbClr val="FFFFFF"/>
                </a:solidFill>
              </a:rPr>
              <a:t>)</a:t>
            </a:r>
            <a:endParaRPr sz="19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128270"/>
            <a:ext cx="7292975" cy="720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555"/>
              </a:lnSpc>
              <a:spcBef>
                <a:spcPts val="100"/>
              </a:spcBef>
            </a:pPr>
            <a:r>
              <a:rPr sz="2400" spc="-15" dirty="0"/>
              <a:t>Broj </a:t>
            </a:r>
            <a:r>
              <a:rPr sz="2400" spc="-25" dirty="0"/>
              <a:t>tekstova </a:t>
            </a:r>
            <a:r>
              <a:rPr sz="2400" spc="-10" dirty="0"/>
              <a:t>kojima </a:t>
            </a:r>
            <a:r>
              <a:rPr sz="2400" spc="-5" dirty="0"/>
              <a:t>je </a:t>
            </a:r>
            <a:r>
              <a:rPr sz="2400" spc="-10" dirty="0"/>
              <a:t>prekršen </a:t>
            </a:r>
            <a:r>
              <a:rPr sz="2400" spc="-15" dirty="0"/>
              <a:t>Kodeks novinara</a:t>
            </a:r>
            <a:r>
              <a:rPr sz="2400" spc="114" dirty="0"/>
              <a:t> </a:t>
            </a:r>
            <a:r>
              <a:rPr sz="2400" spc="-10" dirty="0"/>
              <a:t>Srbije</a:t>
            </a:r>
            <a:endParaRPr sz="2400" dirty="0"/>
          </a:p>
          <a:p>
            <a:pPr marL="12700">
              <a:lnSpc>
                <a:spcPts val="2915"/>
              </a:lnSpc>
            </a:pPr>
            <a:r>
              <a:rPr sz="1900" spc="10" dirty="0">
                <a:solidFill>
                  <a:srgbClr val="FFFFFF"/>
                </a:solidFill>
              </a:rPr>
              <a:t>(</a:t>
            </a:r>
            <a:r>
              <a:rPr sz="2000" spc="10" dirty="0">
                <a:solidFill>
                  <a:srgbClr val="FFFFFF"/>
                </a:solidFill>
              </a:rPr>
              <a:t>poređenje </a:t>
            </a:r>
            <a:r>
              <a:rPr sz="2000" spc="10" dirty="0" err="1">
                <a:solidFill>
                  <a:srgbClr val="FFFFFF"/>
                </a:solidFill>
              </a:rPr>
              <a:t>septembar</a:t>
            </a:r>
            <a:r>
              <a:rPr sz="2000" spc="10" dirty="0">
                <a:solidFill>
                  <a:srgbClr val="FFFFFF"/>
                </a:solidFill>
              </a:rPr>
              <a:t> </a:t>
            </a:r>
            <a:r>
              <a:rPr sz="2000" spc="10" dirty="0" smtClean="0">
                <a:solidFill>
                  <a:srgbClr val="FFFFFF"/>
                </a:solidFill>
              </a:rPr>
              <a:t>201</a:t>
            </a:r>
            <a:r>
              <a:rPr lang="en-US" sz="2000" spc="10" dirty="0" smtClean="0">
                <a:solidFill>
                  <a:srgbClr val="FFFFFF"/>
                </a:solidFill>
              </a:rPr>
              <a:t>6</a:t>
            </a:r>
            <a:r>
              <a:rPr sz="2000" spc="10" dirty="0" smtClean="0">
                <a:solidFill>
                  <a:srgbClr val="FFFFFF"/>
                </a:solidFill>
              </a:rPr>
              <a:t> </a:t>
            </a:r>
            <a:r>
              <a:rPr sz="2700" b="1" dirty="0">
                <a:latin typeface="Cambria"/>
                <a:cs typeface="Cambria"/>
              </a:rPr>
              <a:t>↔ </a:t>
            </a:r>
            <a:r>
              <a:rPr sz="2000" spc="10" dirty="0" err="1">
                <a:solidFill>
                  <a:srgbClr val="FFFFFF"/>
                </a:solidFill>
              </a:rPr>
              <a:t>septembar</a:t>
            </a:r>
            <a:r>
              <a:rPr sz="2000" spc="90" dirty="0">
                <a:solidFill>
                  <a:srgbClr val="FFFFFF"/>
                </a:solidFill>
              </a:rPr>
              <a:t> </a:t>
            </a:r>
            <a:r>
              <a:rPr sz="2000" spc="10" dirty="0" smtClean="0">
                <a:solidFill>
                  <a:srgbClr val="FFFFFF"/>
                </a:solidFill>
              </a:rPr>
              <a:t>20</a:t>
            </a:r>
            <a:r>
              <a:rPr lang="en-US" sz="2000" spc="10" dirty="0" smtClean="0">
                <a:solidFill>
                  <a:srgbClr val="FFFFFF"/>
                </a:solidFill>
              </a:rPr>
              <a:t>20</a:t>
            </a:r>
            <a:r>
              <a:rPr sz="1900" spc="10" dirty="0" smtClean="0">
                <a:solidFill>
                  <a:srgbClr val="FFFFFF"/>
                </a:solidFill>
              </a:rPr>
              <a:t>)</a:t>
            </a:r>
            <a:endParaRPr sz="1900" dirty="0">
              <a:latin typeface="Cambria"/>
              <a:cs typeface="Cambria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153029"/>
              </p:ext>
            </p:extLst>
          </p:nvPr>
        </p:nvGraphicFramePr>
        <p:xfrm>
          <a:off x="380998" y="1024961"/>
          <a:ext cx="1219201" cy="49199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8986">
                <a:tc>
                  <a:txBody>
                    <a:bodyPr/>
                    <a:lstStyle/>
                    <a:p>
                      <a:pPr marL="91440" marR="42672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Dn</a:t>
                      </a:r>
                      <a:r>
                        <a:rPr sz="1800" spc="-2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e</a:t>
                      </a:r>
                      <a:r>
                        <a:rPr sz="18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vni  list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051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Alo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051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Blic</a:t>
                      </a:r>
                      <a:endParaRPr sz="1800" dirty="0">
                        <a:latin typeface="Cambria"/>
                        <a:cs typeface="Cambria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9563">
                <a:tc>
                  <a:txBody>
                    <a:bodyPr/>
                    <a:lstStyle/>
                    <a:p>
                      <a:pPr marL="68580">
                        <a:lnSpc>
                          <a:spcPts val="2145"/>
                        </a:lnSpc>
                      </a:pPr>
                      <a:r>
                        <a:rPr sz="1800" spc="-2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Večernje</a:t>
                      </a:r>
                      <a:endParaRPr sz="1800">
                        <a:latin typeface="Cambria"/>
                        <a:cs typeface="Cambria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800" spc="-1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novosti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051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Danas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051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800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Informer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051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800" spc="-1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Kurir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9492">
                <a:tc>
                  <a:txBody>
                    <a:bodyPr/>
                    <a:lstStyle/>
                    <a:p>
                      <a:pPr marL="68580">
                        <a:lnSpc>
                          <a:spcPts val="2145"/>
                        </a:lnSpc>
                      </a:pPr>
                      <a:r>
                        <a:rPr lang="en-US" sz="1800" spc="-5" dirty="0" err="1" smtClean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Srpski</a:t>
                      </a:r>
                      <a:endParaRPr lang="en-US" sz="1800" dirty="0" smtClean="0">
                        <a:latin typeface="Cambria"/>
                        <a:cs typeface="Cambria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lang="en-US" sz="1800" spc="-30" dirty="0" err="1" smtClean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Telegraf</a:t>
                      </a:r>
                      <a:endParaRPr lang="en-US" sz="1800" dirty="0" smtClean="0">
                        <a:latin typeface="Cambria"/>
                        <a:cs typeface="Cambria"/>
                      </a:endParaRPr>
                    </a:p>
                    <a:p>
                      <a:pPr marL="68580">
                        <a:lnSpc>
                          <a:spcPts val="2145"/>
                        </a:lnSpc>
                      </a:pPr>
                      <a:endParaRPr sz="1800" dirty="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9858">
                <a:tc>
                  <a:txBody>
                    <a:bodyPr/>
                    <a:lstStyle/>
                    <a:p>
                      <a:pPr marL="68580" marR="0" lvl="0" indent="0" defTabSz="914400" eaLnBrk="1" fontAlgn="auto" latinLnBrk="0" hangingPunct="1">
                        <a:lnSpc>
                          <a:spcPts val="21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spc="-10" dirty="0" err="1" smtClean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Politika</a:t>
                      </a:r>
                      <a:endParaRPr lang="en-US" sz="1800" dirty="0" smtClean="0">
                        <a:latin typeface="Cambria"/>
                        <a:cs typeface="Cambria"/>
                      </a:endParaRPr>
                    </a:p>
                    <a:p>
                      <a:pPr marL="68580">
                        <a:lnSpc>
                          <a:spcPts val="2145"/>
                        </a:lnSpc>
                      </a:pPr>
                      <a:endParaRPr sz="1800" dirty="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12961">
                <a:tc>
                  <a:txBody>
                    <a:bodyPr/>
                    <a:lstStyle/>
                    <a:p>
                      <a:pPr marL="6858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5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spc="-10" dirty="0" smtClean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UKUPNO</a:t>
                      </a:r>
                      <a:endParaRPr lang="en-US" sz="1800" dirty="0" smtClean="0">
                        <a:latin typeface="Cambria"/>
                        <a:cs typeface="Cambria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endParaRPr sz="1800" dirty="0">
                        <a:latin typeface="Cambria"/>
                        <a:cs typeface="Cambria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610748"/>
              </p:ext>
            </p:extLst>
          </p:nvPr>
        </p:nvGraphicFramePr>
        <p:xfrm>
          <a:off x="1981200" y="1024957"/>
          <a:ext cx="6775450" cy="48240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5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50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50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50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50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524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sep</a:t>
                      </a:r>
                      <a:endParaRPr sz="1800" dirty="0">
                        <a:latin typeface="Cambria"/>
                        <a:cs typeface="Cambria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dirty="0" smtClean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201</a:t>
                      </a:r>
                      <a:r>
                        <a:rPr lang="en-US" sz="1800" b="1" dirty="0" smtClean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6</a:t>
                      </a:r>
                      <a:endParaRPr sz="1800" dirty="0">
                        <a:latin typeface="Cambria"/>
                        <a:cs typeface="Cambri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sep</a:t>
                      </a:r>
                      <a:endParaRPr sz="1800" dirty="0">
                        <a:latin typeface="Cambria"/>
                        <a:cs typeface="Cambria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dirty="0" smtClean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201</a:t>
                      </a:r>
                      <a:r>
                        <a:rPr lang="en-US" sz="1800" b="1" dirty="0" smtClean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7</a:t>
                      </a:r>
                      <a:endParaRPr sz="1800" dirty="0">
                        <a:latin typeface="Cambria"/>
                        <a:cs typeface="Cambria"/>
                      </a:endParaRPr>
                    </a:p>
                  </a:txBody>
                  <a:tcPr marL="0" marR="0" marT="463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sep</a:t>
                      </a:r>
                      <a:endParaRPr sz="1800" dirty="0">
                        <a:latin typeface="Cambria"/>
                        <a:cs typeface="Cambria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dirty="0" smtClean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201</a:t>
                      </a:r>
                      <a:r>
                        <a:rPr lang="en-US" sz="1800" b="1" dirty="0" smtClean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8</a:t>
                      </a:r>
                      <a:endParaRPr sz="1800" dirty="0">
                        <a:latin typeface="Cambria"/>
                        <a:cs typeface="Cambri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sep</a:t>
                      </a:r>
                      <a:endParaRPr sz="1800" dirty="0">
                        <a:latin typeface="Cambria"/>
                        <a:cs typeface="Cambria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dirty="0" smtClean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201</a:t>
                      </a:r>
                      <a:r>
                        <a:rPr lang="en-US" sz="1800" b="1" dirty="0" smtClean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9</a:t>
                      </a:r>
                      <a:endParaRPr sz="1800" dirty="0">
                        <a:latin typeface="Cambria"/>
                        <a:cs typeface="Cambria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sep</a:t>
                      </a:r>
                      <a:endParaRPr sz="1800" dirty="0">
                        <a:latin typeface="Cambria"/>
                        <a:cs typeface="Cambria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dirty="0" smtClean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20</a:t>
                      </a:r>
                      <a:r>
                        <a:rPr lang="en-US" sz="1800" b="1" dirty="0" smtClean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20</a:t>
                      </a:r>
                      <a:endParaRPr sz="1800" dirty="0">
                        <a:latin typeface="Cambria"/>
                        <a:cs typeface="Cambria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5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76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863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143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876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174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876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214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901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206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 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079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3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35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882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40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895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65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77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927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32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111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56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38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435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29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447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55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46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46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8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40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498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320"/>
                        </a:spcBef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140 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67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22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15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850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14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863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0"/>
                        </a:spcBef>
                      </a:pPr>
                      <a:r>
                        <a:rPr sz="1600" b="1" spc="-5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</a:t>
                      </a:r>
                      <a:r>
                        <a:rPr lang="en-US" sz="1600" b="1" spc="-5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3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889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1600" b="1" spc="-5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</a:t>
                      </a:r>
                      <a:r>
                        <a:rPr lang="en-US" sz="1600" b="1" spc="-5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9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495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93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882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92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895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118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927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103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965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33 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4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133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882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121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895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sz="1600" b="1" spc="-5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</a:t>
                      </a:r>
                      <a:r>
                        <a:rPr lang="en-US" sz="1600" b="1" spc="-5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46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939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sz="1600" b="1" spc="-5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</a:t>
                      </a:r>
                      <a:r>
                        <a:rPr lang="en-US" sz="1600" b="1" spc="-5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63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977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905"/>
                        </a:spcBef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129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149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45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80"/>
                        </a:spcBef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132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498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600" b="1" spc="-5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13</a:t>
                      </a:r>
                      <a:r>
                        <a:rPr lang="en-US" sz="1600" b="1" spc="-5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8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5049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r>
                        <a:rPr sz="1600" b="1" spc="-5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</a:t>
                      </a:r>
                      <a:r>
                        <a:rPr lang="en-US" sz="1600" b="1" spc="-5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57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5748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70"/>
                        </a:spcBef>
                      </a:pPr>
                      <a:r>
                        <a:rPr sz="1600" b="1" spc="-5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</a:t>
                      </a:r>
                      <a:r>
                        <a:rPr lang="en-US" sz="1600" b="1" spc="-5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3</a:t>
                      </a:r>
                      <a:r>
                        <a:rPr sz="1600" b="1" spc="-5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7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612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400"/>
                        </a:spcBef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109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7780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50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600" b="1" dirty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7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882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6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889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3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971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28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016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3 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181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297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530</a:t>
                      </a:r>
                      <a:endParaRPr sz="2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b="1" spc="-5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5</a:t>
                      </a:r>
                      <a:r>
                        <a:rPr lang="en-US" sz="2400" b="1" spc="-5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83</a:t>
                      </a:r>
                      <a:endParaRPr sz="2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722</a:t>
                      </a:r>
                      <a:endParaRPr sz="2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2400" b="1" spc="-5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7</a:t>
                      </a:r>
                      <a:r>
                        <a:rPr lang="en-US" sz="2400" b="1" spc="-5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73</a:t>
                      </a:r>
                      <a:endParaRPr sz="2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661 </a:t>
                      </a:r>
                      <a:endParaRPr sz="2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57785" y="0"/>
            <a:ext cx="9144000" cy="5791200"/>
          </a:xfrm>
          <a:custGeom>
            <a:avLst/>
            <a:gdLst/>
            <a:ahLst/>
            <a:cxnLst/>
            <a:rect l="l" t="t" r="r" b="b"/>
            <a:pathLst>
              <a:path w="9144000" h="5791200">
                <a:moveTo>
                  <a:pt x="0" y="5791200"/>
                </a:moveTo>
                <a:lnTo>
                  <a:pt x="9144000" y="5791200"/>
                </a:lnTo>
                <a:lnTo>
                  <a:pt x="9144000" y="0"/>
                </a:lnTo>
                <a:lnTo>
                  <a:pt x="0" y="0"/>
                </a:lnTo>
                <a:lnTo>
                  <a:pt x="0" y="5791200"/>
                </a:lnTo>
                <a:close/>
              </a:path>
            </a:pathLst>
          </a:custGeom>
          <a:solidFill>
            <a:srgbClr val="C4BC9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0" y="5791200"/>
            <a:ext cx="9144000" cy="1066800"/>
          </a:xfrm>
          <a:custGeom>
            <a:avLst/>
            <a:gdLst/>
            <a:ahLst/>
            <a:cxnLst/>
            <a:rect l="l" t="t" r="r" b="b"/>
            <a:pathLst>
              <a:path w="9144000" h="1066800">
                <a:moveTo>
                  <a:pt x="9144000" y="0"/>
                </a:moveTo>
                <a:lnTo>
                  <a:pt x="0" y="0"/>
                </a:lnTo>
                <a:lnTo>
                  <a:pt x="0" y="1066800"/>
                </a:lnTo>
                <a:lnTo>
                  <a:pt x="9144000" y="10668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E79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12140" y="1111250"/>
            <a:ext cx="6196965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00" b="1" spc="-15" dirty="0">
                <a:latin typeface="Cambria"/>
                <a:cs typeface="Cambria"/>
              </a:rPr>
              <a:t>Ukupan broj </a:t>
            </a:r>
            <a:r>
              <a:rPr sz="2600" b="1" spc="-30" dirty="0">
                <a:latin typeface="Cambria"/>
                <a:cs typeface="Cambria"/>
              </a:rPr>
              <a:t>tekstova </a:t>
            </a:r>
            <a:r>
              <a:rPr sz="2600" b="1" spc="-15" dirty="0">
                <a:latin typeface="Cambria"/>
                <a:cs typeface="Cambria"/>
              </a:rPr>
              <a:t>kojima </a:t>
            </a:r>
            <a:r>
              <a:rPr sz="2600" b="1" spc="-5" dirty="0">
                <a:latin typeface="Cambria"/>
                <a:cs typeface="Cambria"/>
              </a:rPr>
              <a:t>je</a:t>
            </a:r>
            <a:r>
              <a:rPr sz="2600" b="1" spc="60" dirty="0">
                <a:latin typeface="Cambria"/>
                <a:cs typeface="Cambria"/>
              </a:rPr>
              <a:t> </a:t>
            </a:r>
            <a:r>
              <a:rPr sz="2600" b="1" spc="-10" dirty="0">
                <a:latin typeface="Cambria"/>
                <a:cs typeface="Cambria"/>
              </a:rPr>
              <a:t>prekršen</a:t>
            </a:r>
            <a:endParaRPr sz="26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1810" y="1428328"/>
            <a:ext cx="3902405" cy="104579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00" b="1" spc="-10" dirty="0">
                <a:solidFill>
                  <a:srgbClr val="0E7974"/>
                </a:solidFill>
                <a:latin typeface="Cambria"/>
                <a:cs typeface="Cambria"/>
              </a:rPr>
              <a:t>Kodeks </a:t>
            </a:r>
            <a:r>
              <a:rPr sz="2600" b="1" spc="-15" dirty="0">
                <a:solidFill>
                  <a:srgbClr val="0E7974"/>
                </a:solidFill>
                <a:latin typeface="Cambria"/>
                <a:cs typeface="Cambria"/>
              </a:rPr>
              <a:t>novinara</a:t>
            </a:r>
            <a:r>
              <a:rPr sz="2600" b="1" spc="-40" dirty="0">
                <a:solidFill>
                  <a:srgbClr val="0E7974"/>
                </a:solidFill>
                <a:latin typeface="Cambria"/>
                <a:cs typeface="Cambria"/>
              </a:rPr>
              <a:t> </a:t>
            </a:r>
            <a:r>
              <a:rPr sz="2600" b="1" spc="-10" dirty="0">
                <a:solidFill>
                  <a:srgbClr val="0E7974"/>
                </a:solidFill>
                <a:latin typeface="Cambria"/>
                <a:cs typeface="Cambria"/>
              </a:rPr>
              <a:t>Srbije</a:t>
            </a:r>
            <a:endParaRPr sz="2600" dirty="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2325"/>
              </a:spcBef>
            </a:pPr>
            <a:r>
              <a:rPr lang="sr-Latn-RS" sz="2200" dirty="0" smtClean="0">
                <a:solidFill>
                  <a:srgbClr val="FFFFFF"/>
                </a:solidFill>
                <a:latin typeface="Cambria"/>
                <a:cs typeface="Cambria"/>
              </a:rPr>
              <a:t>     </a:t>
            </a:r>
            <a:endParaRPr lang="en-US" sz="2200" dirty="0" smtClean="0">
              <a:solidFill>
                <a:srgbClr val="FFFFFF"/>
              </a:solidFill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95960" y="1907861"/>
            <a:ext cx="2188846" cy="747641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252730" rIns="0" bIns="0" rtlCol="0">
            <a:spAutoFit/>
          </a:bodyPr>
          <a:lstStyle/>
          <a:p>
            <a:pPr marL="586105">
              <a:lnSpc>
                <a:spcPct val="100000"/>
              </a:lnSpc>
              <a:spcBef>
                <a:spcPts val="1990"/>
              </a:spcBef>
            </a:pPr>
            <a:r>
              <a:rPr lang="en-US" sz="3200" spc="-5" dirty="0" smtClean="0">
                <a:solidFill>
                  <a:srgbClr val="FFFFFF"/>
                </a:solidFill>
                <a:latin typeface="Cambria"/>
                <a:cs typeface="Cambria"/>
              </a:rPr>
              <a:t>3</a:t>
            </a:r>
            <a:r>
              <a:rPr lang="sr-Latn-RS" sz="3200" spc="-5" smtClean="0">
                <a:solidFill>
                  <a:srgbClr val="FFFFFF"/>
                </a:solidFill>
                <a:latin typeface="Cambria"/>
                <a:cs typeface="Cambria"/>
              </a:rPr>
              <a:t>724</a:t>
            </a:r>
            <a:endParaRPr sz="3200" dirty="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2140" y="3348482"/>
            <a:ext cx="7293609" cy="41229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00" b="1" spc="-15" dirty="0" err="1" smtClean="0">
                <a:solidFill>
                  <a:srgbClr val="0E7974"/>
                </a:solidFill>
                <a:latin typeface="Cambria"/>
                <a:cs typeface="Cambria"/>
              </a:rPr>
              <a:t>Dnevni</a:t>
            </a:r>
            <a:r>
              <a:rPr sz="2600" b="1" spc="-15" dirty="0" smtClean="0">
                <a:solidFill>
                  <a:srgbClr val="0E7974"/>
                </a:solidFill>
                <a:latin typeface="Cambria"/>
                <a:cs typeface="Cambria"/>
              </a:rPr>
              <a:t> </a:t>
            </a:r>
            <a:r>
              <a:rPr sz="2600" b="1" spc="-5" dirty="0">
                <a:solidFill>
                  <a:srgbClr val="0E7974"/>
                </a:solidFill>
                <a:latin typeface="Cambria"/>
                <a:cs typeface="Cambria"/>
              </a:rPr>
              <a:t>list </a:t>
            </a:r>
            <a:r>
              <a:rPr sz="2600" b="1" spc="-15" dirty="0">
                <a:solidFill>
                  <a:srgbClr val="0E7974"/>
                </a:solidFill>
                <a:latin typeface="Cambria"/>
                <a:cs typeface="Cambria"/>
              </a:rPr>
              <a:t>koji </a:t>
            </a:r>
            <a:r>
              <a:rPr sz="2600" b="1" spc="-5" dirty="0">
                <a:solidFill>
                  <a:srgbClr val="0E7974"/>
                </a:solidFill>
                <a:latin typeface="Cambria"/>
                <a:cs typeface="Cambria"/>
              </a:rPr>
              <a:t>je </a:t>
            </a:r>
            <a:r>
              <a:rPr sz="2600" b="1" spc="-10" dirty="0">
                <a:solidFill>
                  <a:srgbClr val="0E7974"/>
                </a:solidFill>
                <a:latin typeface="Cambria"/>
                <a:cs typeface="Cambria"/>
              </a:rPr>
              <a:t>najviše </a:t>
            </a:r>
            <a:r>
              <a:rPr sz="2600" b="1" spc="-5" dirty="0">
                <a:solidFill>
                  <a:srgbClr val="0E7974"/>
                </a:solidFill>
                <a:latin typeface="Cambria"/>
                <a:cs typeface="Cambria"/>
              </a:rPr>
              <a:t>kršio </a:t>
            </a:r>
            <a:r>
              <a:rPr sz="2600" b="1" spc="-15" dirty="0">
                <a:solidFill>
                  <a:srgbClr val="0E7974"/>
                </a:solidFill>
                <a:latin typeface="Cambria"/>
                <a:cs typeface="Cambria"/>
              </a:rPr>
              <a:t>Kodeks</a:t>
            </a:r>
            <a:r>
              <a:rPr sz="2600" b="1" spc="-10" dirty="0">
                <a:solidFill>
                  <a:srgbClr val="0E7974"/>
                </a:solidFill>
                <a:latin typeface="Cambria"/>
                <a:cs typeface="Cambria"/>
              </a:rPr>
              <a:t> </a:t>
            </a:r>
            <a:r>
              <a:rPr sz="2600" b="1" spc="-15" dirty="0">
                <a:solidFill>
                  <a:srgbClr val="0E7974"/>
                </a:solidFill>
                <a:latin typeface="Cambria"/>
                <a:cs typeface="Cambria"/>
              </a:rPr>
              <a:t>novinara</a:t>
            </a:r>
            <a:endParaRPr sz="2600" dirty="0">
              <a:latin typeface="Cambria"/>
              <a:cs typeface="Cambr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1810" y="3665559"/>
            <a:ext cx="3840479" cy="41229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endParaRPr sz="2600" dirty="0">
              <a:latin typeface="Cambria"/>
              <a:cs typeface="Cambr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56605" y="4237748"/>
            <a:ext cx="1905000" cy="914400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203835" rIns="0" bIns="0" rtlCol="0">
            <a:spAutoFit/>
          </a:bodyPr>
          <a:lstStyle/>
          <a:p>
            <a:pPr marL="572135">
              <a:lnSpc>
                <a:spcPct val="100000"/>
              </a:lnSpc>
              <a:spcBef>
                <a:spcPts val="1605"/>
              </a:spcBef>
            </a:pPr>
            <a:r>
              <a:rPr sz="3200" spc="-5" dirty="0">
                <a:solidFill>
                  <a:srgbClr val="FFFFFF"/>
                </a:solidFill>
                <a:latin typeface="Cambria"/>
                <a:cs typeface="Cambria"/>
              </a:rPr>
              <a:t>Alo</a:t>
            </a:r>
            <a:endParaRPr sz="3200" dirty="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3122</TotalTime>
  <Words>652</Words>
  <Application>Microsoft Office PowerPoint</Application>
  <PresentationFormat>On-screen Show (4:3)</PresentationFormat>
  <Paragraphs>652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Cambria</vt:lpstr>
      <vt:lpstr>Tahoma</vt:lpstr>
      <vt:lpstr>Times New Roman</vt:lpstr>
      <vt:lpstr>Office Theme</vt:lpstr>
      <vt:lpstr>Izveštaj o monitoringu poštovanja Kodeksa novinara Srbije u dnevnim novinama u periodu od 1. jula do 31. decembra 2020. godine  </vt:lpstr>
      <vt:lpstr>Broj tekstova o maloletnicima kojima je prekršen Kodeks novinara Srbije (jul - decembar 2020)</vt:lpstr>
      <vt:lpstr>Broj prekršaja po poglavljima (jul - decembar 2020)</vt:lpstr>
      <vt:lpstr>Broj prekršaja po poglavljima (jul - decembar 2020)</vt:lpstr>
      <vt:lpstr>Broj prekršaja po poglavljima (jul - decembar 2020)</vt:lpstr>
      <vt:lpstr>Broj prekršaja po poglavljima (poređenje jul-dec 2019 ↔ jul -dec 2020)</vt:lpstr>
      <vt:lpstr>Ukupan broj prekršaja Kodeksa po naslovima u dnevnom listu (jul – decembar 2020)</vt:lpstr>
      <vt:lpstr>Broj tekstova kojima je prekršen Kodeks novinara Srbije (poređenje septembar 2016 ↔ septembar 2020)</vt:lpstr>
      <vt:lpstr>Ukupan broj tekstova kojima je prekršen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KRŠENJE KODEKSA NOVINARA SRBIJE U DNEVNIM IZDANJIMA  (APRIL-SEPTEMBAR 2015)</dc:title>
  <dc:creator>Annie</dc:creator>
  <cp:lastModifiedBy>Dell</cp:lastModifiedBy>
  <cp:revision>44</cp:revision>
  <dcterms:created xsi:type="dcterms:W3CDTF">2021-01-16T10:46:26Z</dcterms:created>
  <dcterms:modified xsi:type="dcterms:W3CDTF">2023-02-20T09:56:34Z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2020-02-19T00:00:00Z</vt:filetime>
  </property>
  <property fmtid="{D5CDD505-2E9C-101B-9397-08002B2CF9AE}" pid="3" name="Creator">
    <vt:lpwstr>Acrobat PDFMaker 20 for PowerPoint</vt:lpwstr>
  </property>
  <property fmtid="{D5CDD505-2E9C-101B-9397-08002B2CF9AE}" pid="4" name="LastSaved">
    <vt:filetime>2021-01-16T00:00:00Z</vt:filetime>
  </property>
</Properties>
</file>