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1FAF41-56CB-453D-9A41-2C2FECE3B16F}" v="9" dt="2023-01-16T13:35:27.2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  Holcer" userId="2fb9eb22-2d92-451b-a042-7d94d1cabfc7" providerId="ADAL" clId="{CD1FAF41-56CB-453D-9A41-2C2FECE3B16F}"/>
    <pc:docChg chg="undo custSel addSld modSld sldOrd">
      <pc:chgData name="Emil  Holcer" userId="2fb9eb22-2d92-451b-a042-7d94d1cabfc7" providerId="ADAL" clId="{CD1FAF41-56CB-453D-9A41-2C2FECE3B16F}" dt="2023-01-16T13:43:51.346" v="189" actId="6549"/>
      <pc:docMkLst>
        <pc:docMk/>
      </pc:docMkLst>
      <pc:sldChg chg="modSp">
        <pc:chgData name="Emil  Holcer" userId="2fb9eb22-2d92-451b-a042-7d94d1cabfc7" providerId="ADAL" clId="{CD1FAF41-56CB-453D-9A41-2C2FECE3B16F}" dt="2023-01-16T13:35:27.213" v="143"/>
        <pc:sldMkLst>
          <pc:docMk/>
          <pc:sldMk cId="616748955" sldId="256"/>
        </pc:sldMkLst>
        <pc:spChg chg="mod">
          <ac:chgData name="Emil  Holcer" userId="2fb9eb22-2d92-451b-a042-7d94d1cabfc7" providerId="ADAL" clId="{CD1FAF41-56CB-453D-9A41-2C2FECE3B16F}" dt="2023-01-16T13:35:27.213" v="143"/>
          <ac:spMkLst>
            <pc:docMk/>
            <pc:sldMk cId="616748955" sldId="256"/>
            <ac:spMk id="2" creationId="{6E03B228-810C-EA05-20AE-2CF78C27BFE1}"/>
          </ac:spMkLst>
        </pc:spChg>
        <pc:spChg chg="mod">
          <ac:chgData name="Emil  Holcer" userId="2fb9eb22-2d92-451b-a042-7d94d1cabfc7" providerId="ADAL" clId="{CD1FAF41-56CB-453D-9A41-2C2FECE3B16F}" dt="2023-01-16T13:35:27.213" v="143"/>
          <ac:spMkLst>
            <pc:docMk/>
            <pc:sldMk cId="616748955" sldId="256"/>
            <ac:spMk id="3" creationId="{E07AD180-C415-182D-F5B2-C71BFF999315}"/>
          </ac:spMkLst>
        </pc:spChg>
      </pc:sldChg>
      <pc:sldChg chg="modSp mod">
        <pc:chgData name="Emil  Holcer" userId="2fb9eb22-2d92-451b-a042-7d94d1cabfc7" providerId="ADAL" clId="{CD1FAF41-56CB-453D-9A41-2C2FECE3B16F}" dt="2023-01-16T13:37:05.859" v="169" actId="20577"/>
        <pc:sldMkLst>
          <pc:docMk/>
          <pc:sldMk cId="2855376306" sldId="257"/>
        </pc:sldMkLst>
        <pc:spChg chg="mod">
          <ac:chgData name="Emil  Holcer" userId="2fb9eb22-2d92-451b-a042-7d94d1cabfc7" providerId="ADAL" clId="{CD1FAF41-56CB-453D-9A41-2C2FECE3B16F}" dt="2023-01-16T13:37:05.859" v="169" actId="20577"/>
          <ac:spMkLst>
            <pc:docMk/>
            <pc:sldMk cId="2855376306" sldId="257"/>
            <ac:spMk id="2" creationId="{1108EF7E-D37F-DEB5-9CE3-9D182A8B4125}"/>
          </ac:spMkLst>
        </pc:spChg>
        <pc:spChg chg="mod">
          <ac:chgData name="Emil  Holcer" userId="2fb9eb22-2d92-451b-a042-7d94d1cabfc7" providerId="ADAL" clId="{CD1FAF41-56CB-453D-9A41-2C2FECE3B16F}" dt="2023-01-16T13:35:27.213" v="143"/>
          <ac:spMkLst>
            <pc:docMk/>
            <pc:sldMk cId="2855376306" sldId="257"/>
            <ac:spMk id="3" creationId="{EB4A839F-E004-9866-DF9F-16C50A2B98FE}"/>
          </ac:spMkLst>
        </pc:spChg>
      </pc:sldChg>
      <pc:sldChg chg="modSp mod">
        <pc:chgData name="Emil  Holcer" userId="2fb9eb22-2d92-451b-a042-7d94d1cabfc7" providerId="ADAL" clId="{CD1FAF41-56CB-453D-9A41-2C2FECE3B16F}" dt="2023-01-16T13:37:12.432" v="174" actId="20577"/>
        <pc:sldMkLst>
          <pc:docMk/>
          <pc:sldMk cId="2035914536" sldId="258"/>
        </pc:sldMkLst>
        <pc:spChg chg="mod">
          <ac:chgData name="Emil  Holcer" userId="2fb9eb22-2d92-451b-a042-7d94d1cabfc7" providerId="ADAL" clId="{CD1FAF41-56CB-453D-9A41-2C2FECE3B16F}" dt="2023-01-16T13:37:12.432" v="174" actId="20577"/>
          <ac:spMkLst>
            <pc:docMk/>
            <pc:sldMk cId="2035914536" sldId="258"/>
            <ac:spMk id="2" creationId="{1108EF7E-D37F-DEB5-9CE3-9D182A8B4125}"/>
          </ac:spMkLst>
        </pc:spChg>
        <pc:spChg chg="mod">
          <ac:chgData name="Emil  Holcer" userId="2fb9eb22-2d92-451b-a042-7d94d1cabfc7" providerId="ADAL" clId="{CD1FAF41-56CB-453D-9A41-2C2FECE3B16F}" dt="2023-01-16T13:35:27.213" v="143"/>
          <ac:spMkLst>
            <pc:docMk/>
            <pc:sldMk cId="2035914536" sldId="258"/>
            <ac:spMk id="3" creationId="{EB4A839F-E004-9866-DF9F-16C50A2B98FE}"/>
          </ac:spMkLst>
        </pc:spChg>
      </pc:sldChg>
      <pc:sldChg chg="modSp mod">
        <pc:chgData name="Emil  Holcer" userId="2fb9eb22-2d92-451b-a042-7d94d1cabfc7" providerId="ADAL" clId="{CD1FAF41-56CB-453D-9A41-2C2FECE3B16F}" dt="2023-01-16T13:35:27.213" v="143"/>
        <pc:sldMkLst>
          <pc:docMk/>
          <pc:sldMk cId="1386885995" sldId="259"/>
        </pc:sldMkLst>
        <pc:spChg chg="mod">
          <ac:chgData name="Emil  Holcer" userId="2fb9eb22-2d92-451b-a042-7d94d1cabfc7" providerId="ADAL" clId="{CD1FAF41-56CB-453D-9A41-2C2FECE3B16F}" dt="2023-01-16T13:35:27.213" v="143"/>
          <ac:spMkLst>
            <pc:docMk/>
            <pc:sldMk cId="1386885995" sldId="259"/>
            <ac:spMk id="2" creationId="{1108EF7E-D37F-DEB5-9CE3-9D182A8B4125}"/>
          </ac:spMkLst>
        </pc:spChg>
        <pc:spChg chg="mod">
          <ac:chgData name="Emil  Holcer" userId="2fb9eb22-2d92-451b-a042-7d94d1cabfc7" providerId="ADAL" clId="{CD1FAF41-56CB-453D-9A41-2C2FECE3B16F}" dt="2023-01-16T13:35:27.213" v="143"/>
          <ac:spMkLst>
            <pc:docMk/>
            <pc:sldMk cId="1386885995" sldId="259"/>
            <ac:spMk id="3" creationId="{EB4A839F-E004-9866-DF9F-16C50A2B98FE}"/>
          </ac:spMkLst>
        </pc:spChg>
      </pc:sldChg>
      <pc:sldChg chg="modSp">
        <pc:chgData name="Emil  Holcer" userId="2fb9eb22-2d92-451b-a042-7d94d1cabfc7" providerId="ADAL" clId="{CD1FAF41-56CB-453D-9A41-2C2FECE3B16F}" dt="2023-01-16T13:35:27.213" v="143"/>
        <pc:sldMkLst>
          <pc:docMk/>
          <pc:sldMk cId="2438711485" sldId="260"/>
        </pc:sldMkLst>
        <pc:spChg chg="mod">
          <ac:chgData name="Emil  Holcer" userId="2fb9eb22-2d92-451b-a042-7d94d1cabfc7" providerId="ADAL" clId="{CD1FAF41-56CB-453D-9A41-2C2FECE3B16F}" dt="2023-01-16T13:35:27.213" v="143"/>
          <ac:spMkLst>
            <pc:docMk/>
            <pc:sldMk cId="2438711485" sldId="260"/>
            <ac:spMk id="2" creationId="{1108EF7E-D37F-DEB5-9CE3-9D182A8B4125}"/>
          </ac:spMkLst>
        </pc:spChg>
        <pc:spChg chg="mod">
          <ac:chgData name="Emil  Holcer" userId="2fb9eb22-2d92-451b-a042-7d94d1cabfc7" providerId="ADAL" clId="{CD1FAF41-56CB-453D-9A41-2C2FECE3B16F}" dt="2023-01-16T13:35:27.213" v="143"/>
          <ac:spMkLst>
            <pc:docMk/>
            <pc:sldMk cId="2438711485" sldId="260"/>
            <ac:spMk id="3" creationId="{EB4A839F-E004-9866-DF9F-16C50A2B98FE}"/>
          </ac:spMkLst>
        </pc:spChg>
      </pc:sldChg>
      <pc:sldChg chg="modSp">
        <pc:chgData name="Emil  Holcer" userId="2fb9eb22-2d92-451b-a042-7d94d1cabfc7" providerId="ADAL" clId="{CD1FAF41-56CB-453D-9A41-2C2FECE3B16F}" dt="2023-01-16T13:35:27.213" v="143"/>
        <pc:sldMkLst>
          <pc:docMk/>
          <pc:sldMk cId="4186563945" sldId="261"/>
        </pc:sldMkLst>
        <pc:spChg chg="mod">
          <ac:chgData name="Emil  Holcer" userId="2fb9eb22-2d92-451b-a042-7d94d1cabfc7" providerId="ADAL" clId="{CD1FAF41-56CB-453D-9A41-2C2FECE3B16F}" dt="2023-01-16T13:35:27.213" v="143"/>
          <ac:spMkLst>
            <pc:docMk/>
            <pc:sldMk cId="4186563945" sldId="261"/>
            <ac:spMk id="2" creationId="{1108EF7E-D37F-DEB5-9CE3-9D182A8B4125}"/>
          </ac:spMkLst>
        </pc:spChg>
        <pc:spChg chg="mod">
          <ac:chgData name="Emil  Holcer" userId="2fb9eb22-2d92-451b-a042-7d94d1cabfc7" providerId="ADAL" clId="{CD1FAF41-56CB-453D-9A41-2C2FECE3B16F}" dt="2023-01-16T13:35:27.213" v="143"/>
          <ac:spMkLst>
            <pc:docMk/>
            <pc:sldMk cId="4186563945" sldId="261"/>
            <ac:spMk id="3" creationId="{EB4A839F-E004-9866-DF9F-16C50A2B98FE}"/>
          </ac:spMkLst>
        </pc:spChg>
      </pc:sldChg>
      <pc:sldChg chg="modSp mod ord">
        <pc:chgData name="Emil  Holcer" userId="2fb9eb22-2d92-451b-a042-7d94d1cabfc7" providerId="ADAL" clId="{CD1FAF41-56CB-453D-9A41-2C2FECE3B16F}" dt="2023-01-16T13:38:33.468" v="185" actId="20577"/>
        <pc:sldMkLst>
          <pc:docMk/>
          <pc:sldMk cId="520188538" sldId="262"/>
        </pc:sldMkLst>
        <pc:spChg chg="mod">
          <ac:chgData name="Emil  Holcer" userId="2fb9eb22-2d92-451b-a042-7d94d1cabfc7" providerId="ADAL" clId="{CD1FAF41-56CB-453D-9A41-2C2FECE3B16F}" dt="2023-01-16T13:38:09.013" v="176"/>
          <ac:spMkLst>
            <pc:docMk/>
            <pc:sldMk cId="520188538" sldId="262"/>
            <ac:spMk id="2" creationId="{1108EF7E-D37F-DEB5-9CE3-9D182A8B4125}"/>
          </ac:spMkLst>
        </pc:spChg>
        <pc:spChg chg="mod">
          <ac:chgData name="Emil  Holcer" userId="2fb9eb22-2d92-451b-a042-7d94d1cabfc7" providerId="ADAL" clId="{CD1FAF41-56CB-453D-9A41-2C2FECE3B16F}" dt="2023-01-16T13:38:33.468" v="185" actId="20577"/>
          <ac:spMkLst>
            <pc:docMk/>
            <pc:sldMk cId="520188538" sldId="262"/>
            <ac:spMk id="3" creationId="{EB4A839F-E004-9866-DF9F-16C50A2B98FE}"/>
          </ac:spMkLst>
        </pc:spChg>
      </pc:sldChg>
      <pc:sldChg chg="modSp mod">
        <pc:chgData name="Emil  Holcer" userId="2fb9eb22-2d92-451b-a042-7d94d1cabfc7" providerId="ADAL" clId="{CD1FAF41-56CB-453D-9A41-2C2FECE3B16F}" dt="2023-01-16T13:37:39.926" v="175" actId="6549"/>
        <pc:sldMkLst>
          <pc:docMk/>
          <pc:sldMk cId="3705687419" sldId="263"/>
        </pc:sldMkLst>
        <pc:spChg chg="mod">
          <ac:chgData name="Emil  Holcer" userId="2fb9eb22-2d92-451b-a042-7d94d1cabfc7" providerId="ADAL" clId="{CD1FAF41-56CB-453D-9A41-2C2FECE3B16F}" dt="2023-01-16T13:35:27.213" v="143"/>
          <ac:spMkLst>
            <pc:docMk/>
            <pc:sldMk cId="3705687419" sldId="263"/>
            <ac:spMk id="2" creationId="{1108EF7E-D37F-DEB5-9CE3-9D182A8B4125}"/>
          </ac:spMkLst>
        </pc:spChg>
        <pc:spChg chg="mod">
          <ac:chgData name="Emil  Holcer" userId="2fb9eb22-2d92-451b-a042-7d94d1cabfc7" providerId="ADAL" clId="{CD1FAF41-56CB-453D-9A41-2C2FECE3B16F}" dt="2023-01-16T13:37:39.926" v="175" actId="6549"/>
          <ac:spMkLst>
            <pc:docMk/>
            <pc:sldMk cId="3705687419" sldId="263"/>
            <ac:spMk id="3" creationId="{EB4A839F-E004-9866-DF9F-16C50A2B98FE}"/>
          </ac:spMkLst>
        </pc:spChg>
      </pc:sldChg>
      <pc:sldChg chg="addSp modSp mod">
        <pc:chgData name="Emil  Holcer" userId="2fb9eb22-2d92-451b-a042-7d94d1cabfc7" providerId="ADAL" clId="{CD1FAF41-56CB-453D-9A41-2C2FECE3B16F}" dt="2023-01-16T13:35:27.213" v="143"/>
        <pc:sldMkLst>
          <pc:docMk/>
          <pc:sldMk cId="982821420" sldId="264"/>
        </pc:sldMkLst>
        <pc:spChg chg="mod">
          <ac:chgData name="Emil  Holcer" userId="2fb9eb22-2d92-451b-a042-7d94d1cabfc7" providerId="ADAL" clId="{CD1FAF41-56CB-453D-9A41-2C2FECE3B16F}" dt="2023-01-16T13:35:27.213" v="143"/>
          <ac:spMkLst>
            <pc:docMk/>
            <pc:sldMk cId="982821420" sldId="264"/>
            <ac:spMk id="2" creationId="{1108EF7E-D37F-DEB5-9CE3-9D182A8B4125}"/>
          </ac:spMkLst>
        </pc:spChg>
        <pc:spChg chg="mod">
          <ac:chgData name="Emil  Holcer" userId="2fb9eb22-2d92-451b-a042-7d94d1cabfc7" providerId="ADAL" clId="{CD1FAF41-56CB-453D-9A41-2C2FECE3B16F}" dt="2023-01-16T13:35:27.213" v="143"/>
          <ac:spMkLst>
            <pc:docMk/>
            <pc:sldMk cId="982821420" sldId="264"/>
            <ac:spMk id="3" creationId="{EB4A839F-E004-9866-DF9F-16C50A2B98FE}"/>
          </ac:spMkLst>
        </pc:spChg>
        <pc:graphicFrameChg chg="add mod modGraphic">
          <ac:chgData name="Emil  Holcer" userId="2fb9eb22-2d92-451b-a042-7d94d1cabfc7" providerId="ADAL" clId="{CD1FAF41-56CB-453D-9A41-2C2FECE3B16F}" dt="2023-01-16T13:13:25.432" v="4" actId="14100"/>
          <ac:graphicFrameMkLst>
            <pc:docMk/>
            <pc:sldMk cId="982821420" sldId="264"/>
            <ac:graphicFrameMk id="4" creationId="{7CA93171-6955-CD4C-76DE-1352FE4368F4}"/>
          </ac:graphicFrameMkLst>
        </pc:graphicFrameChg>
      </pc:sldChg>
      <pc:sldChg chg="addSp modSp mod">
        <pc:chgData name="Emil  Holcer" userId="2fb9eb22-2d92-451b-a042-7d94d1cabfc7" providerId="ADAL" clId="{CD1FAF41-56CB-453D-9A41-2C2FECE3B16F}" dt="2023-01-16T13:39:22.731" v="187" actId="14100"/>
        <pc:sldMkLst>
          <pc:docMk/>
          <pc:sldMk cId="2793573084" sldId="265"/>
        </pc:sldMkLst>
        <pc:spChg chg="mod">
          <ac:chgData name="Emil  Holcer" userId="2fb9eb22-2d92-451b-a042-7d94d1cabfc7" providerId="ADAL" clId="{CD1FAF41-56CB-453D-9A41-2C2FECE3B16F}" dt="2023-01-16T13:35:27.213" v="143"/>
          <ac:spMkLst>
            <pc:docMk/>
            <pc:sldMk cId="2793573084" sldId="265"/>
            <ac:spMk id="2" creationId="{1108EF7E-D37F-DEB5-9CE3-9D182A8B4125}"/>
          </ac:spMkLst>
        </pc:spChg>
        <pc:spChg chg="mod">
          <ac:chgData name="Emil  Holcer" userId="2fb9eb22-2d92-451b-a042-7d94d1cabfc7" providerId="ADAL" clId="{CD1FAF41-56CB-453D-9A41-2C2FECE3B16F}" dt="2023-01-16T13:39:22.731" v="187" actId="14100"/>
          <ac:spMkLst>
            <pc:docMk/>
            <pc:sldMk cId="2793573084" sldId="265"/>
            <ac:spMk id="3" creationId="{EB4A839F-E004-9866-DF9F-16C50A2B98FE}"/>
          </ac:spMkLst>
        </pc:spChg>
        <pc:graphicFrameChg chg="add mod">
          <ac:chgData name="Emil  Holcer" userId="2fb9eb22-2d92-451b-a042-7d94d1cabfc7" providerId="ADAL" clId="{CD1FAF41-56CB-453D-9A41-2C2FECE3B16F}" dt="2023-01-16T13:14:04.081" v="5"/>
          <ac:graphicFrameMkLst>
            <pc:docMk/>
            <pc:sldMk cId="2793573084" sldId="265"/>
            <ac:graphicFrameMk id="4" creationId="{5AE7855F-6089-2A21-74C2-52C132B55684}"/>
          </ac:graphicFrameMkLst>
        </pc:graphicFrameChg>
      </pc:sldChg>
      <pc:sldChg chg="delSp modSp add mod">
        <pc:chgData name="Emil  Holcer" userId="2fb9eb22-2d92-451b-a042-7d94d1cabfc7" providerId="ADAL" clId="{CD1FAF41-56CB-453D-9A41-2C2FECE3B16F}" dt="2023-01-16T13:35:27.650" v="144" actId="27636"/>
        <pc:sldMkLst>
          <pc:docMk/>
          <pc:sldMk cId="2482488597" sldId="266"/>
        </pc:sldMkLst>
        <pc:spChg chg="mod">
          <ac:chgData name="Emil  Holcer" userId="2fb9eb22-2d92-451b-a042-7d94d1cabfc7" providerId="ADAL" clId="{CD1FAF41-56CB-453D-9A41-2C2FECE3B16F}" dt="2023-01-16T13:35:27.213" v="143"/>
          <ac:spMkLst>
            <pc:docMk/>
            <pc:sldMk cId="2482488597" sldId="266"/>
            <ac:spMk id="2" creationId="{1108EF7E-D37F-DEB5-9CE3-9D182A8B4125}"/>
          </ac:spMkLst>
        </pc:spChg>
        <pc:spChg chg="mod">
          <ac:chgData name="Emil  Holcer" userId="2fb9eb22-2d92-451b-a042-7d94d1cabfc7" providerId="ADAL" clId="{CD1FAF41-56CB-453D-9A41-2C2FECE3B16F}" dt="2023-01-16T13:35:27.650" v="144" actId="27636"/>
          <ac:spMkLst>
            <pc:docMk/>
            <pc:sldMk cId="2482488597" sldId="266"/>
            <ac:spMk id="3" creationId="{EB4A839F-E004-9866-DF9F-16C50A2B98FE}"/>
          </ac:spMkLst>
        </pc:spChg>
        <pc:graphicFrameChg chg="del">
          <ac:chgData name="Emil  Holcer" userId="2fb9eb22-2d92-451b-a042-7d94d1cabfc7" providerId="ADAL" clId="{CD1FAF41-56CB-453D-9A41-2C2FECE3B16F}" dt="2023-01-16T13:15:16.546" v="8" actId="21"/>
          <ac:graphicFrameMkLst>
            <pc:docMk/>
            <pc:sldMk cId="2482488597" sldId="266"/>
            <ac:graphicFrameMk id="4" creationId="{5AE7855F-6089-2A21-74C2-52C132B55684}"/>
          </ac:graphicFrameMkLst>
        </pc:graphicFrameChg>
      </pc:sldChg>
      <pc:sldChg chg="modSp add mod">
        <pc:chgData name="Emil  Holcer" userId="2fb9eb22-2d92-451b-a042-7d94d1cabfc7" providerId="ADAL" clId="{CD1FAF41-56CB-453D-9A41-2C2FECE3B16F}" dt="2023-01-16T13:35:27.213" v="143"/>
        <pc:sldMkLst>
          <pc:docMk/>
          <pc:sldMk cId="2043016122" sldId="267"/>
        </pc:sldMkLst>
        <pc:spChg chg="mod">
          <ac:chgData name="Emil  Holcer" userId="2fb9eb22-2d92-451b-a042-7d94d1cabfc7" providerId="ADAL" clId="{CD1FAF41-56CB-453D-9A41-2C2FECE3B16F}" dt="2023-01-16T13:35:27.213" v="143"/>
          <ac:spMkLst>
            <pc:docMk/>
            <pc:sldMk cId="2043016122" sldId="267"/>
            <ac:spMk id="2" creationId="{1108EF7E-D37F-DEB5-9CE3-9D182A8B4125}"/>
          </ac:spMkLst>
        </pc:spChg>
        <pc:spChg chg="mod">
          <ac:chgData name="Emil  Holcer" userId="2fb9eb22-2d92-451b-a042-7d94d1cabfc7" providerId="ADAL" clId="{CD1FAF41-56CB-453D-9A41-2C2FECE3B16F}" dt="2023-01-16T13:35:27.213" v="143"/>
          <ac:spMkLst>
            <pc:docMk/>
            <pc:sldMk cId="2043016122" sldId="267"/>
            <ac:spMk id="3" creationId="{EB4A839F-E004-9866-DF9F-16C50A2B98FE}"/>
          </ac:spMkLst>
        </pc:spChg>
      </pc:sldChg>
      <pc:sldChg chg="modSp add mod">
        <pc:chgData name="Emil  Holcer" userId="2fb9eb22-2d92-451b-a042-7d94d1cabfc7" providerId="ADAL" clId="{CD1FAF41-56CB-453D-9A41-2C2FECE3B16F}" dt="2023-01-16T13:35:27.697" v="145" actId="27636"/>
        <pc:sldMkLst>
          <pc:docMk/>
          <pc:sldMk cId="2084409418" sldId="268"/>
        </pc:sldMkLst>
        <pc:spChg chg="mod">
          <ac:chgData name="Emil  Holcer" userId="2fb9eb22-2d92-451b-a042-7d94d1cabfc7" providerId="ADAL" clId="{CD1FAF41-56CB-453D-9A41-2C2FECE3B16F}" dt="2023-01-16T13:35:27.213" v="143"/>
          <ac:spMkLst>
            <pc:docMk/>
            <pc:sldMk cId="2084409418" sldId="268"/>
            <ac:spMk id="2" creationId="{1108EF7E-D37F-DEB5-9CE3-9D182A8B4125}"/>
          </ac:spMkLst>
        </pc:spChg>
        <pc:spChg chg="mod">
          <ac:chgData name="Emil  Holcer" userId="2fb9eb22-2d92-451b-a042-7d94d1cabfc7" providerId="ADAL" clId="{CD1FAF41-56CB-453D-9A41-2C2FECE3B16F}" dt="2023-01-16T13:35:27.697" v="145" actId="27636"/>
          <ac:spMkLst>
            <pc:docMk/>
            <pc:sldMk cId="2084409418" sldId="268"/>
            <ac:spMk id="3" creationId="{EB4A839F-E004-9866-DF9F-16C50A2B98FE}"/>
          </ac:spMkLst>
        </pc:spChg>
      </pc:sldChg>
      <pc:sldChg chg="modSp add mod">
        <pc:chgData name="Emil  Holcer" userId="2fb9eb22-2d92-451b-a042-7d94d1cabfc7" providerId="ADAL" clId="{CD1FAF41-56CB-453D-9A41-2C2FECE3B16F}" dt="2023-01-16T13:42:43.028" v="188" actId="108"/>
        <pc:sldMkLst>
          <pc:docMk/>
          <pc:sldMk cId="2230555438" sldId="269"/>
        </pc:sldMkLst>
        <pc:spChg chg="mod">
          <ac:chgData name="Emil  Holcer" userId="2fb9eb22-2d92-451b-a042-7d94d1cabfc7" providerId="ADAL" clId="{CD1FAF41-56CB-453D-9A41-2C2FECE3B16F}" dt="2023-01-16T13:35:27.213" v="143"/>
          <ac:spMkLst>
            <pc:docMk/>
            <pc:sldMk cId="2230555438" sldId="269"/>
            <ac:spMk id="2" creationId="{1108EF7E-D37F-DEB5-9CE3-9D182A8B4125}"/>
          </ac:spMkLst>
        </pc:spChg>
        <pc:spChg chg="mod">
          <ac:chgData name="Emil  Holcer" userId="2fb9eb22-2d92-451b-a042-7d94d1cabfc7" providerId="ADAL" clId="{CD1FAF41-56CB-453D-9A41-2C2FECE3B16F}" dt="2023-01-16T13:42:43.028" v="188" actId="108"/>
          <ac:spMkLst>
            <pc:docMk/>
            <pc:sldMk cId="2230555438" sldId="269"/>
            <ac:spMk id="3" creationId="{EB4A839F-E004-9866-DF9F-16C50A2B98FE}"/>
          </ac:spMkLst>
        </pc:spChg>
      </pc:sldChg>
      <pc:sldChg chg="modSp add mod">
        <pc:chgData name="Emil  Holcer" userId="2fb9eb22-2d92-451b-a042-7d94d1cabfc7" providerId="ADAL" clId="{CD1FAF41-56CB-453D-9A41-2C2FECE3B16F}" dt="2023-01-16T13:35:27.744" v="146" actId="27636"/>
        <pc:sldMkLst>
          <pc:docMk/>
          <pc:sldMk cId="3205737878" sldId="270"/>
        </pc:sldMkLst>
        <pc:spChg chg="mod">
          <ac:chgData name="Emil  Holcer" userId="2fb9eb22-2d92-451b-a042-7d94d1cabfc7" providerId="ADAL" clId="{CD1FAF41-56CB-453D-9A41-2C2FECE3B16F}" dt="2023-01-16T13:35:27.213" v="143"/>
          <ac:spMkLst>
            <pc:docMk/>
            <pc:sldMk cId="3205737878" sldId="270"/>
            <ac:spMk id="2" creationId="{1108EF7E-D37F-DEB5-9CE3-9D182A8B4125}"/>
          </ac:spMkLst>
        </pc:spChg>
        <pc:spChg chg="mod">
          <ac:chgData name="Emil  Holcer" userId="2fb9eb22-2d92-451b-a042-7d94d1cabfc7" providerId="ADAL" clId="{CD1FAF41-56CB-453D-9A41-2C2FECE3B16F}" dt="2023-01-16T13:35:27.744" v="146" actId="27636"/>
          <ac:spMkLst>
            <pc:docMk/>
            <pc:sldMk cId="3205737878" sldId="270"/>
            <ac:spMk id="3" creationId="{EB4A839F-E004-9866-DF9F-16C50A2B98FE}"/>
          </ac:spMkLst>
        </pc:spChg>
      </pc:sldChg>
      <pc:sldChg chg="modSp add mod">
        <pc:chgData name="Emil  Holcer" userId="2fb9eb22-2d92-451b-a042-7d94d1cabfc7" providerId="ADAL" clId="{CD1FAF41-56CB-453D-9A41-2C2FECE3B16F}" dt="2023-01-16T13:43:51.346" v="189" actId="6549"/>
        <pc:sldMkLst>
          <pc:docMk/>
          <pc:sldMk cId="2375810111" sldId="271"/>
        </pc:sldMkLst>
        <pc:spChg chg="mod">
          <ac:chgData name="Emil  Holcer" userId="2fb9eb22-2d92-451b-a042-7d94d1cabfc7" providerId="ADAL" clId="{CD1FAF41-56CB-453D-9A41-2C2FECE3B16F}" dt="2023-01-16T13:35:27.213" v="143"/>
          <ac:spMkLst>
            <pc:docMk/>
            <pc:sldMk cId="2375810111" sldId="271"/>
            <ac:spMk id="2" creationId="{1108EF7E-D37F-DEB5-9CE3-9D182A8B4125}"/>
          </ac:spMkLst>
        </pc:spChg>
        <pc:spChg chg="mod">
          <ac:chgData name="Emil  Holcer" userId="2fb9eb22-2d92-451b-a042-7d94d1cabfc7" providerId="ADAL" clId="{CD1FAF41-56CB-453D-9A41-2C2FECE3B16F}" dt="2023-01-16T13:43:51.346" v="189" actId="6549"/>
          <ac:spMkLst>
            <pc:docMk/>
            <pc:sldMk cId="2375810111" sldId="271"/>
            <ac:spMk id="3" creationId="{EB4A839F-E004-9866-DF9F-16C50A2B98F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9D4835F-F7FA-4247-AD33-6623006F3BDE}"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B7218-BC2B-498C-984A-211687BCAA18}" type="slidenum">
              <a:rPr lang="en-US" smtClean="0"/>
              <a:t>‹#›</a:t>
            </a:fld>
            <a:endParaRPr lang="en-US"/>
          </a:p>
        </p:txBody>
      </p:sp>
    </p:spTree>
    <p:extLst>
      <p:ext uri="{BB962C8B-B14F-4D97-AF65-F5344CB8AC3E}">
        <p14:creationId xmlns:p14="http://schemas.microsoft.com/office/powerpoint/2010/main" val="2547880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D4835F-F7FA-4247-AD33-6623006F3BDE}"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1B7218-BC2B-498C-984A-211687BCAA18}" type="slidenum">
              <a:rPr lang="en-US" smtClean="0"/>
              <a:t>‹#›</a:t>
            </a:fld>
            <a:endParaRPr lang="en-US"/>
          </a:p>
        </p:txBody>
      </p:sp>
    </p:spTree>
    <p:extLst>
      <p:ext uri="{BB962C8B-B14F-4D97-AF65-F5344CB8AC3E}">
        <p14:creationId xmlns:p14="http://schemas.microsoft.com/office/powerpoint/2010/main" val="1288214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39D4835F-F7FA-4247-AD33-6623006F3BDE}"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B7218-BC2B-498C-984A-211687BCAA18}" type="slidenum">
              <a:rPr lang="en-US" smtClean="0"/>
              <a:t>‹#›</a:t>
            </a:fld>
            <a:endParaRPr lang="en-US"/>
          </a:p>
        </p:txBody>
      </p:sp>
    </p:spTree>
    <p:extLst>
      <p:ext uri="{BB962C8B-B14F-4D97-AF65-F5344CB8AC3E}">
        <p14:creationId xmlns:p14="http://schemas.microsoft.com/office/powerpoint/2010/main" val="20424898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39D4835F-F7FA-4247-AD33-6623006F3BDE}"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B7218-BC2B-498C-984A-211687BCAA18}"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388865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D4835F-F7FA-4247-AD33-6623006F3BDE}"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B7218-BC2B-498C-984A-211687BCAA18}" type="slidenum">
              <a:rPr lang="en-US" smtClean="0"/>
              <a:t>‹#›</a:t>
            </a:fld>
            <a:endParaRPr lang="en-US"/>
          </a:p>
        </p:txBody>
      </p:sp>
    </p:spTree>
    <p:extLst>
      <p:ext uri="{BB962C8B-B14F-4D97-AF65-F5344CB8AC3E}">
        <p14:creationId xmlns:p14="http://schemas.microsoft.com/office/powerpoint/2010/main" val="42313911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9D4835F-F7FA-4247-AD33-6623006F3BDE}" type="datetimeFigureOut">
              <a:rPr lang="en-US" smtClean="0"/>
              <a:t>1/16/2023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B7218-BC2B-498C-984A-211687BCAA18}" type="slidenum">
              <a:rPr lang="en-US" smtClean="0"/>
              <a:t>‹#›</a:t>
            </a:fld>
            <a:endParaRPr lang="en-US"/>
          </a:p>
        </p:txBody>
      </p:sp>
    </p:spTree>
    <p:extLst>
      <p:ext uri="{BB962C8B-B14F-4D97-AF65-F5344CB8AC3E}">
        <p14:creationId xmlns:p14="http://schemas.microsoft.com/office/powerpoint/2010/main" val="29139049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9D4835F-F7FA-4247-AD33-6623006F3BDE}" type="datetimeFigureOut">
              <a:rPr lang="en-US" smtClean="0"/>
              <a:t>1/16/2023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B7218-BC2B-498C-984A-211687BCAA18}" type="slidenum">
              <a:rPr lang="en-US" smtClean="0"/>
              <a:t>‹#›</a:t>
            </a:fld>
            <a:endParaRPr lang="en-US"/>
          </a:p>
        </p:txBody>
      </p:sp>
    </p:spTree>
    <p:extLst>
      <p:ext uri="{BB962C8B-B14F-4D97-AF65-F5344CB8AC3E}">
        <p14:creationId xmlns:p14="http://schemas.microsoft.com/office/powerpoint/2010/main" val="1922167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D4835F-F7FA-4247-AD33-6623006F3BDE}"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B7218-BC2B-498C-984A-211687BCAA18}" type="slidenum">
              <a:rPr lang="en-US" smtClean="0"/>
              <a:t>‹#›</a:t>
            </a:fld>
            <a:endParaRPr lang="en-US"/>
          </a:p>
        </p:txBody>
      </p:sp>
    </p:spTree>
    <p:extLst>
      <p:ext uri="{BB962C8B-B14F-4D97-AF65-F5344CB8AC3E}">
        <p14:creationId xmlns:p14="http://schemas.microsoft.com/office/powerpoint/2010/main" val="30861456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D4835F-F7FA-4247-AD33-6623006F3BDE}"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B7218-BC2B-498C-984A-211687BCAA18}" type="slidenum">
              <a:rPr lang="en-US" smtClean="0"/>
              <a:t>‹#›</a:t>
            </a:fld>
            <a:endParaRPr lang="en-US"/>
          </a:p>
        </p:txBody>
      </p:sp>
    </p:spTree>
    <p:extLst>
      <p:ext uri="{BB962C8B-B14F-4D97-AF65-F5344CB8AC3E}">
        <p14:creationId xmlns:p14="http://schemas.microsoft.com/office/powerpoint/2010/main" val="1285878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39D4835F-F7FA-4247-AD33-6623006F3BDE}"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B7218-BC2B-498C-984A-211687BCAA18}" type="slidenum">
              <a:rPr lang="en-US" smtClean="0"/>
              <a:t>‹#›</a:t>
            </a:fld>
            <a:endParaRPr lang="en-US"/>
          </a:p>
        </p:txBody>
      </p:sp>
    </p:spTree>
    <p:extLst>
      <p:ext uri="{BB962C8B-B14F-4D97-AF65-F5344CB8AC3E}">
        <p14:creationId xmlns:p14="http://schemas.microsoft.com/office/powerpoint/2010/main" val="2900663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D4835F-F7FA-4247-AD33-6623006F3BDE}"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B7218-BC2B-498C-984A-211687BCAA18}" type="slidenum">
              <a:rPr lang="en-US" smtClean="0"/>
              <a:t>‹#›</a:t>
            </a:fld>
            <a:endParaRPr lang="en-US"/>
          </a:p>
        </p:txBody>
      </p:sp>
    </p:spTree>
    <p:extLst>
      <p:ext uri="{BB962C8B-B14F-4D97-AF65-F5344CB8AC3E}">
        <p14:creationId xmlns:p14="http://schemas.microsoft.com/office/powerpoint/2010/main" val="892508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9D4835F-F7FA-4247-AD33-6623006F3BDE}"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1B7218-BC2B-498C-984A-211687BCAA18}" type="slidenum">
              <a:rPr lang="en-US" smtClean="0"/>
              <a:t>‹#›</a:t>
            </a:fld>
            <a:endParaRPr lang="en-US"/>
          </a:p>
        </p:txBody>
      </p:sp>
    </p:spTree>
    <p:extLst>
      <p:ext uri="{BB962C8B-B14F-4D97-AF65-F5344CB8AC3E}">
        <p14:creationId xmlns:p14="http://schemas.microsoft.com/office/powerpoint/2010/main" val="1700227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9D4835F-F7FA-4247-AD33-6623006F3BDE}" type="datetimeFigureOut">
              <a:rPr lang="en-US" smtClean="0"/>
              <a:t>1/16/2023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1B7218-BC2B-498C-984A-211687BCAA18}" type="slidenum">
              <a:rPr lang="en-US" smtClean="0"/>
              <a:t>‹#›</a:t>
            </a:fld>
            <a:endParaRPr lang="en-US"/>
          </a:p>
        </p:txBody>
      </p:sp>
    </p:spTree>
    <p:extLst>
      <p:ext uri="{BB962C8B-B14F-4D97-AF65-F5344CB8AC3E}">
        <p14:creationId xmlns:p14="http://schemas.microsoft.com/office/powerpoint/2010/main" val="3180032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39D4835F-F7FA-4247-AD33-6623006F3BDE}" type="datetimeFigureOut">
              <a:rPr lang="en-US" smtClean="0"/>
              <a:t>1/16/2023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851B7218-BC2B-498C-984A-211687BCAA18}" type="slidenum">
              <a:rPr lang="en-US" smtClean="0"/>
              <a:t>‹#›</a:t>
            </a:fld>
            <a:endParaRPr lang="en-US"/>
          </a:p>
        </p:txBody>
      </p:sp>
    </p:spTree>
    <p:extLst>
      <p:ext uri="{BB962C8B-B14F-4D97-AF65-F5344CB8AC3E}">
        <p14:creationId xmlns:p14="http://schemas.microsoft.com/office/powerpoint/2010/main" val="3875506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9D4835F-F7FA-4247-AD33-6623006F3BDE}" type="datetimeFigureOut">
              <a:rPr lang="en-US" smtClean="0"/>
              <a:t>1/16/2023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851B7218-BC2B-498C-984A-211687BCAA18}" type="slidenum">
              <a:rPr lang="en-US" smtClean="0"/>
              <a:t>‹#›</a:t>
            </a:fld>
            <a:endParaRPr lang="en-US"/>
          </a:p>
        </p:txBody>
      </p:sp>
    </p:spTree>
    <p:extLst>
      <p:ext uri="{BB962C8B-B14F-4D97-AF65-F5344CB8AC3E}">
        <p14:creationId xmlns:p14="http://schemas.microsoft.com/office/powerpoint/2010/main" val="3577009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39D4835F-F7FA-4247-AD33-6623006F3BDE}" type="datetimeFigureOut">
              <a:rPr lang="en-US" smtClean="0"/>
              <a:t>1/16/2023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851B7218-BC2B-498C-984A-211687BCAA18}" type="slidenum">
              <a:rPr lang="en-US" smtClean="0"/>
              <a:t>‹#›</a:t>
            </a:fld>
            <a:endParaRPr lang="en-US"/>
          </a:p>
        </p:txBody>
      </p:sp>
    </p:spTree>
    <p:extLst>
      <p:ext uri="{BB962C8B-B14F-4D97-AF65-F5344CB8AC3E}">
        <p14:creationId xmlns:p14="http://schemas.microsoft.com/office/powerpoint/2010/main" val="631103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D4835F-F7FA-4247-AD33-6623006F3BDE}"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1B7218-BC2B-498C-984A-211687BCAA18}" type="slidenum">
              <a:rPr lang="en-US" smtClean="0"/>
              <a:t>‹#›</a:t>
            </a:fld>
            <a:endParaRPr lang="en-US"/>
          </a:p>
        </p:txBody>
      </p:sp>
    </p:spTree>
    <p:extLst>
      <p:ext uri="{BB962C8B-B14F-4D97-AF65-F5344CB8AC3E}">
        <p14:creationId xmlns:p14="http://schemas.microsoft.com/office/powerpoint/2010/main" val="3263181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9D4835F-F7FA-4247-AD33-6623006F3BDE}" type="datetimeFigureOut">
              <a:rPr lang="en-US" smtClean="0"/>
              <a:t>1/16/2023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51B7218-BC2B-498C-984A-211687BCAA18}" type="slidenum">
              <a:rPr lang="en-US" smtClean="0"/>
              <a:t>‹#›</a:t>
            </a:fld>
            <a:endParaRPr lang="en-US"/>
          </a:p>
        </p:txBody>
      </p:sp>
    </p:spTree>
    <p:extLst>
      <p:ext uri="{BB962C8B-B14F-4D97-AF65-F5344CB8AC3E}">
        <p14:creationId xmlns:p14="http://schemas.microsoft.com/office/powerpoint/2010/main" val="171947977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birnsrbija.rs/wp-content/uploads/2016/12/VODI%C4%8C-KROZ-AUTORSKO-PRAVO-ZA-ONLAJN-MEDIJE.pdf" TargetMode="External"/><Relationship Id="rId3" Type="http://schemas.openxmlformats.org/officeDocument/2006/relationships/hyperlink" Target="https://rm.coe.int/factsheet-on-protests-and-demonstrations-14june2018-docx/16808b354c" TargetMode="External"/><Relationship Id="rId7" Type="http://schemas.openxmlformats.org/officeDocument/2006/relationships/hyperlink" Target="https://www.sharefoundation.info/wp-content/uploads/Zastita-licnih-podataka-i-novinarski-izuzetak.pdf" TargetMode="External"/><Relationship Id="rId2" Type="http://schemas.openxmlformats.org/officeDocument/2006/relationships/hyperlink" Target="http://www.inthehouseshow.com/tl_files/pdf/CNN-Code-of-Ethics.pdf" TargetMode="External"/><Relationship Id="rId1" Type="http://schemas.openxmlformats.org/officeDocument/2006/relationships/slideLayout" Target="../slideLayouts/slideLayout2.xml"/><Relationship Id="rId6" Type="http://schemas.openxmlformats.org/officeDocument/2006/relationships/hyperlink" Target="http://birnsrbija.rs/wp-content/uploads/2017/06/Kodeks-Asocijacije-onlajn-medija.pdf" TargetMode="External"/><Relationship Id="rId5" Type="http://schemas.openxmlformats.org/officeDocument/2006/relationships/hyperlink" Target="https://www.vzs.ba/index.php/smijernice-i-zakoni/preporuke-za-medije/8-preporuke-za-medije/216-preporuke-za-medije-tretiranje-rodnih-sadraja-u-medijima" TargetMode="External"/><Relationship Id="rId4" Type="http://schemas.openxmlformats.org/officeDocument/2006/relationships/hyperlink" Target="https://edoc.coe.int/en/media/7772-guidelines-on-safeguarding-privacy-in-the-media.html" TargetMode="External"/><Relationship Id="rId9" Type="http://schemas.openxmlformats.org/officeDocument/2006/relationships/hyperlink" Target="https://savetzastampu.rs/lat/dokumenta/smernice-za-primenu-kodeksa-novinara-srbije-u-onlajn-okruzenju-2/"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avetzastampu.rs/lat/dokumenta/smernice-za-primenu-kodeksa-novinara-srbije-u-onlajn-okruzenju-2/" TargetMode="External"/><Relationship Id="rId2" Type="http://schemas.openxmlformats.org/officeDocument/2006/relationships/hyperlink" Target="https://savetzastampu.rs/lat/dokumenta/kodeks-novinara-srbije/" TargetMode="External"/><Relationship Id="rId1" Type="http://schemas.openxmlformats.org/officeDocument/2006/relationships/slideLayout" Target="../slideLayouts/slideLayout2.xml"/><Relationship Id="rId4" Type="http://schemas.openxmlformats.org/officeDocument/2006/relationships/hyperlink" Target="https://savetzastampu.rs/lat/wp-content/uploads/2020/11/szs-analiza-primene-smernica-prirucnik-1.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youtu.be/2jqlbZpi1Ak?list=PLRyfu7M8hr3OEoIYKBaX9fYgacxibpvIw&amp;t=1402" TargetMode="External"/><Relationship Id="rId2" Type="http://schemas.openxmlformats.org/officeDocument/2006/relationships/hyperlink" Target="https://youtu.be/2jqlbZpi1Ak?list=PLRyfu7M8hr3OEoIYKBaX9fYgacxibpvIw&amp;t=959"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2jqlbZpi1Ak&amp;list=PLRyfu7M8hr3OEoIYKBaX9fYgacxibpvIw&amp;index=5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savetzastampu.rs/lat/dokumenta/smernice-za-primenu-kodeksa-novinara-srbije-u-onlajn-okruzenju-2/" TargetMode="External"/><Relationship Id="rId2" Type="http://schemas.openxmlformats.org/officeDocument/2006/relationships/hyperlink" Target="https://savetzastampu.rs/lat/dokumenta/kodeks-novinara-srbij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youtu.be/2jqlbZpi1Ak?list=PLRyfu7M8hr3OEoIYKBaX9fYgacxibpvIw&amp;t=29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bbcstudios.com/media/3646/bbcw-ethical-code-of-conduct.pdf" TargetMode="External"/><Relationship Id="rId2" Type="http://schemas.openxmlformats.org/officeDocument/2006/relationships/hyperlink" Target="https://teach.files.bbci.co.uk/teach/bbc_code_of_conduct_acc.pdf" TargetMode="External"/><Relationship Id="rId1" Type="http://schemas.openxmlformats.org/officeDocument/2006/relationships/slideLayout" Target="../slideLayouts/slideLayout2.xml"/><Relationship Id="rId6" Type="http://schemas.openxmlformats.org/officeDocument/2006/relationships/hyperlink" Target="https://bezbedninovinari.rs/static/themes/bezbedni-novinari/documents/OEBS%20-Odnos%20prema%20medijima%20tokom%20javnih%20okupljanja.pdf" TargetMode="External"/><Relationship Id="rId5" Type="http://schemas.openxmlformats.org/officeDocument/2006/relationships/hyperlink" Target="https://www.ruskeslovo.com/e%d1%82%d0%b8%d1%87%d0%bd%d0%b8-%d0%ba%d0%be%d0%b4%d0%b5%d0%ba%d1%81/" TargetMode="External"/><Relationship Id="rId4" Type="http://schemas.openxmlformats.org/officeDocument/2006/relationships/hyperlink" Target="https://image.guardian.co.uk/sys-files/Guardian/documents/2007/06/14/EditorialCode2007.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3B228-810C-EA05-20AE-2CF78C27BFE1}"/>
              </a:ext>
            </a:extLst>
          </p:cNvPr>
          <p:cNvSpPr>
            <a:spLocks noGrp="1"/>
          </p:cNvSpPr>
          <p:nvPr>
            <p:ph type="ctrTitle"/>
          </p:nvPr>
        </p:nvSpPr>
        <p:spPr/>
        <p:txBody>
          <a:bodyPr/>
          <a:lstStyle/>
          <a:p>
            <a:r>
              <a:rPr lang="sr-Latn-RS" sz="2800" dirty="0">
                <a:latin typeface="+mn-lt"/>
                <a:ea typeface="+mn-ea"/>
                <a:cs typeface="+mn-cs"/>
              </a:rPr>
              <a:t>NAPIŠITE INTERNI KODEKS DOBRE NOVINARSKE PRAKSE</a:t>
            </a:r>
            <a:br>
              <a:rPr lang="en-US" sz="2800" dirty="0">
                <a:latin typeface="+mn-lt"/>
                <a:ea typeface="+mn-ea"/>
                <a:cs typeface="+mn-cs"/>
              </a:rPr>
            </a:br>
            <a:endParaRPr lang="en-US" sz="2800" dirty="0">
              <a:latin typeface="+mn-lt"/>
              <a:ea typeface="+mn-ea"/>
              <a:cs typeface="+mn-cs"/>
            </a:endParaRPr>
          </a:p>
        </p:txBody>
      </p:sp>
      <p:sp>
        <p:nvSpPr>
          <p:cNvPr id="3" name="Subtitle 2">
            <a:extLst>
              <a:ext uri="{FF2B5EF4-FFF2-40B4-BE49-F238E27FC236}">
                <a16:creationId xmlns:a16="http://schemas.microsoft.com/office/drawing/2014/main" id="{E07AD180-C415-182D-F5B2-C71BFF99931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616748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8EF7E-D37F-DEB5-9CE3-9D182A8B4125}"/>
              </a:ext>
            </a:extLst>
          </p:cNvPr>
          <p:cNvSpPr>
            <a:spLocks noGrp="1"/>
          </p:cNvSpPr>
          <p:nvPr>
            <p:ph type="title"/>
          </p:nvPr>
        </p:nvSpPr>
        <p:spPr/>
        <p:txBody>
          <a:bodyPr/>
          <a:lstStyle/>
          <a:p>
            <a:r>
              <a:rPr lang="sr-Latn-RS" sz="2800" dirty="0">
                <a:latin typeface="+mn-lt"/>
                <a:ea typeface="+mn-ea"/>
                <a:cs typeface="+mn-cs"/>
              </a:rPr>
              <a:t> ŠTA SU DRUGI URADILI </a:t>
            </a:r>
            <a:endParaRPr lang="en-US" sz="2800" dirty="0">
              <a:latin typeface="+mn-lt"/>
              <a:ea typeface="+mn-ea"/>
              <a:cs typeface="+mn-cs"/>
            </a:endParaRPr>
          </a:p>
        </p:txBody>
      </p:sp>
      <p:sp>
        <p:nvSpPr>
          <p:cNvPr id="3" name="Content Placeholder 2">
            <a:extLst>
              <a:ext uri="{FF2B5EF4-FFF2-40B4-BE49-F238E27FC236}">
                <a16:creationId xmlns:a16="http://schemas.microsoft.com/office/drawing/2014/main" id="{EB4A839F-E004-9866-DF9F-16C50A2B98FE}"/>
              </a:ext>
            </a:extLst>
          </p:cNvPr>
          <p:cNvSpPr>
            <a:spLocks noGrp="1"/>
          </p:cNvSpPr>
          <p:nvPr>
            <p:ph idx="1"/>
          </p:nvPr>
        </p:nvSpPr>
        <p:spPr>
          <a:xfrm>
            <a:off x="1104293" y="1651866"/>
            <a:ext cx="8946541" cy="4753416"/>
          </a:xfrm>
        </p:spPr>
        <p:txBody>
          <a:bodyPr/>
          <a:lstStyle/>
          <a:p>
            <a:endParaRPr lang="en-US" dirty="0"/>
          </a:p>
        </p:txBody>
      </p:sp>
      <p:graphicFrame>
        <p:nvGraphicFramePr>
          <p:cNvPr id="4" name="Table 3">
            <a:extLst>
              <a:ext uri="{FF2B5EF4-FFF2-40B4-BE49-F238E27FC236}">
                <a16:creationId xmlns:a16="http://schemas.microsoft.com/office/drawing/2014/main" id="{5AE7855F-6089-2A21-74C2-52C132B55684}"/>
              </a:ext>
            </a:extLst>
          </p:cNvPr>
          <p:cNvGraphicFramePr>
            <a:graphicFrameLocks noGrp="1"/>
          </p:cNvGraphicFramePr>
          <p:nvPr/>
        </p:nvGraphicFramePr>
        <p:xfrm>
          <a:off x="3748825" y="1752058"/>
          <a:ext cx="4694349" cy="4498473"/>
        </p:xfrm>
        <a:graphic>
          <a:graphicData uri="http://schemas.openxmlformats.org/drawingml/2006/table">
            <a:tbl>
              <a:tblPr firstRow="1" firstCol="1" bandRow="1"/>
              <a:tblGrid>
                <a:gridCol w="2347413">
                  <a:extLst>
                    <a:ext uri="{9D8B030D-6E8A-4147-A177-3AD203B41FA5}">
                      <a16:colId xmlns:a16="http://schemas.microsoft.com/office/drawing/2014/main" val="3985977890"/>
                    </a:ext>
                  </a:extLst>
                </a:gridCol>
                <a:gridCol w="2346936">
                  <a:extLst>
                    <a:ext uri="{9D8B030D-6E8A-4147-A177-3AD203B41FA5}">
                      <a16:colId xmlns:a16="http://schemas.microsoft.com/office/drawing/2014/main" val="3223649234"/>
                    </a:ext>
                  </a:extLst>
                </a:gridCol>
              </a:tblGrid>
              <a:tr h="509448">
                <a:tc>
                  <a:txBody>
                    <a:bodyPr/>
                    <a:lstStyle/>
                    <a:p>
                      <a:pPr>
                        <a:lnSpc>
                          <a:spcPct val="107000"/>
                        </a:lnSpc>
                        <a:spcAft>
                          <a:spcPts val="800"/>
                        </a:spcAft>
                      </a:pPr>
                      <a:r>
                        <a:rPr lang="sr-Latn-RS" sz="900">
                          <a:effectLst/>
                          <a:latin typeface="Times New Roman" panose="02020603050405020304" pitchFamily="18" charset="0"/>
                          <a:ea typeface="Calibri" panose="020F0502020204030204" pitchFamily="34" charset="0"/>
                          <a:cs typeface="Times New Roman" panose="02020603050405020304" pitchFamily="18" charset="0"/>
                        </a:rPr>
                        <a:t>6.Code of Ethics – CNN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45" marR="514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r-Latn-RS" sz="900" u="sng">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http://www.inthehouseshow.com/tl_files/pdf/CNN-Code-of-Ethics.pdf</a:t>
                      </a:r>
                      <a:r>
                        <a:rPr lang="sr-Latn-RS" sz="9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r-Latn-RS" sz="9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45" marR="514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01753"/>
                  </a:ext>
                </a:extLst>
              </a:tr>
              <a:tr h="509448">
                <a:tc>
                  <a:txBody>
                    <a:bodyPr/>
                    <a:lstStyle/>
                    <a:p>
                      <a:pPr>
                        <a:lnSpc>
                          <a:spcPct val="107000"/>
                        </a:lnSpc>
                        <a:spcAft>
                          <a:spcPts val="800"/>
                        </a:spcAft>
                      </a:pPr>
                      <a:r>
                        <a:rPr lang="sr-Latn-RS" sz="900">
                          <a:effectLst/>
                          <a:latin typeface="Times New Roman" panose="02020603050405020304" pitchFamily="18" charset="0"/>
                          <a:ea typeface="Calibri" panose="020F0502020204030204" pitchFamily="34" charset="0"/>
                          <a:cs typeface="Times New Roman" panose="02020603050405020304" pitchFamily="18" charset="0"/>
                        </a:rPr>
                        <a:t>7.Factsheet protests – Savet Evrope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r-Latn-RS" sz="9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45" marR="514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r-Latn-RS" sz="900" u="sng">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https://rm.coe.int/factsheet-on-protests-and-demonstrations-14june2018-docx/16808b354c</a:t>
                      </a:r>
                      <a:r>
                        <a:rPr lang="sr-Latn-RS" sz="9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r-Latn-RS" sz="9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45" marR="514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3780881"/>
                  </a:ext>
                </a:extLst>
              </a:tr>
              <a:tr h="509448">
                <a:tc>
                  <a:txBody>
                    <a:bodyPr/>
                    <a:lstStyle/>
                    <a:p>
                      <a:pPr>
                        <a:lnSpc>
                          <a:spcPct val="107000"/>
                        </a:lnSpc>
                        <a:spcAft>
                          <a:spcPts val="800"/>
                        </a:spcAft>
                      </a:pPr>
                      <a:r>
                        <a:rPr lang="sr-Latn-RS" sz="900">
                          <a:effectLst/>
                          <a:latin typeface="Times New Roman" panose="02020603050405020304" pitchFamily="18" charset="0"/>
                          <a:ea typeface="Calibri" panose="020F0502020204030204" pitchFamily="34" charset="0"/>
                          <a:cs typeface="Times New Roman" panose="02020603050405020304" pitchFamily="18" charset="0"/>
                        </a:rPr>
                        <a:t>8.</a:t>
                      </a:r>
                      <a:r>
                        <a:rPr lang="en-US" sz="900">
                          <a:effectLst/>
                          <a:latin typeface="Times New Roman" panose="02020603050405020304" pitchFamily="18" charset="0"/>
                          <a:ea typeface="Calibri" panose="020F0502020204030204" pitchFamily="34" charset="0"/>
                          <a:cs typeface="Times New Roman" panose="02020603050405020304" pitchFamily="18" charset="0"/>
                        </a:rPr>
                        <a:t> Guidelines on safeguarding privacy – Savet Evrope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9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45" marR="514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900" u="sng">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https://edoc.coe.int/en/media/7772-guidelines-on-safeguarding-privacy-in-the-media.html</a:t>
                      </a:r>
                      <a:r>
                        <a:rPr lang="en-US" sz="9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45" marR="514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5091443"/>
                  </a:ext>
                </a:extLst>
              </a:tr>
              <a:tr h="790823">
                <a:tc>
                  <a:txBody>
                    <a:bodyPr/>
                    <a:lstStyle/>
                    <a:p>
                      <a:pPr>
                        <a:lnSpc>
                          <a:spcPct val="107000"/>
                        </a:lnSpc>
                        <a:spcAft>
                          <a:spcPts val="800"/>
                        </a:spcAft>
                      </a:pPr>
                      <a:r>
                        <a:rPr lang="en-US" sz="900">
                          <a:effectLst/>
                          <a:latin typeface="Times New Roman" panose="02020603050405020304" pitchFamily="18" charset="0"/>
                          <a:ea typeface="Calibri" panose="020F0502020204030204" pitchFamily="34" charset="0"/>
                          <a:cs typeface="Times New Roman" panose="02020603050405020304" pitchFamily="18" charset="0"/>
                        </a:rPr>
                        <a:t>9.</a:t>
                      </a:r>
                      <a:r>
                        <a:rPr lang="en-US" sz="900" b="1">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a:effectLst/>
                          <a:latin typeface="Times New Roman" panose="02020603050405020304" pitchFamily="18" charset="0"/>
                          <a:ea typeface="Times New Roman" panose="02020603050405020304" pitchFamily="18" charset="0"/>
                          <a:cs typeface="Times New Roman" panose="02020603050405020304" pitchFamily="18" charset="0"/>
                        </a:rPr>
                        <a:t>Preporuke za medije o tretiranju rodnih sadržaja i upotrebi rodno osjetljivog jezika u medijima  - Bosna i Hercegovina</a:t>
                      </a:r>
                      <a:br>
                        <a:rPr lang="en-US" sz="90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r-Latn-RS" sz="9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45" marR="514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r-Latn-RS" sz="900" u="sng">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5"/>
                        </a:rPr>
                        <a:t>https://www.vzs.ba/index.php/smijernice-i-zakoni/preporuke-za-medije/8-preporuke-za-medije/216-preporuke-za-medije-tretiranje-rodnih-sadraja-u-medijima</a:t>
                      </a:r>
                      <a:r>
                        <a:rPr lang="sr-Latn-RS" sz="9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45" marR="514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8352385"/>
                  </a:ext>
                </a:extLst>
              </a:tr>
              <a:tr h="433233">
                <a:tc>
                  <a:txBody>
                    <a:bodyPr/>
                    <a:lstStyle/>
                    <a:p>
                      <a:pPr>
                        <a:lnSpc>
                          <a:spcPct val="107000"/>
                        </a:lnSpc>
                        <a:spcAft>
                          <a:spcPts val="800"/>
                        </a:spcAft>
                      </a:pPr>
                      <a:r>
                        <a:rPr lang="sr-Latn-RS" sz="900">
                          <a:effectLst/>
                          <a:latin typeface="Times New Roman" panose="02020603050405020304" pitchFamily="18" charset="0"/>
                          <a:ea typeface="Calibri" panose="020F0502020204030204" pitchFamily="34" charset="0"/>
                          <a:cs typeface="Times New Roman" panose="02020603050405020304" pitchFamily="18" charset="0"/>
                        </a:rPr>
                        <a:t>10.Kodeks Asocijacije onljan medija</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9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45" marR="514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r-Latn-RS" sz="900" u="sng">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6"/>
                        </a:rPr>
                        <a:t>http://birnsrbija.rs/wp-content/uploads/2017/06/Kodeks-Asocijacije-onlajn-medija.pdf</a:t>
                      </a:r>
                      <a:r>
                        <a:rPr lang="sr-Latn-RS" sz="9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45" marR="514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1095326"/>
                  </a:ext>
                </a:extLst>
              </a:tr>
              <a:tr h="509448">
                <a:tc>
                  <a:txBody>
                    <a:bodyPr/>
                    <a:lstStyle/>
                    <a:p>
                      <a:pPr>
                        <a:lnSpc>
                          <a:spcPct val="107000"/>
                        </a:lnSpc>
                        <a:spcAft>
                          <a:spcPts val="800"/>
                        </a:spcAft>
                      </a:pPr>
                      <a:r>
                        <a:rPr lang="sr-Latn-RS" sz="900">
                          <a:effectLst/>
                          <a:latin typeface="Times New Roman" panose="02020603050405020304" pitchFamily="18" charset="0"/>
                          <a:ea typeface="Calibri" panose="020F0502020204030204" pitchFamily="34" charset="0"/>
                          <a:cs typeface="Times New Roman" panose="02020603050405020304" pitchFamily="18" charset="0"/>
                        </a:rPr>
                        <a:t>11.Vodič zaštita ličnih podataka i novinarski izuzetak – Share fondacija</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r-Latn-RS" sz="9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45" marR="514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r-Latn-RS" sz="900" u="sng">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7"/>
                        </a:rPr>
                        <a:t>https://www.sharefoundation.info/wp-content/uploads/Zastita-licnih-podataka-i-novinarski-izuzetak.pdf</a:t>
                      </a:r>
                      <a:r>
                        <a:rPr lang="sr-Latn-RS" sz="9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45" marR="514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0940418"/>
                  </a:ext>
                </a:extLst>
              </a:tr>
              <a:tr h="580042">
                <a:tc>
                  <a:txBody>
                    <a:bodyPr/>
                    <a:lstStyle/>
                    <a:p>
                      <a:pPr>
                        <a:lnSpc>
                          <a:spcPct val="107000"/>
                        </a:lnSpc>
                        <a:spcAft>
                          <a:spcPts val="800"/>
                        </a:spcAft>
                      </a:pPr>
                      <a:r>
                        <a:rPr lang="sr-Latn-RS" sz="900">
                          <a:effectLst/>
                          <a:latin typeface="Times New Roman" panose="02020603050405020304" pitchFamily="18" charset="0"/>
                          <a:ea typeface="Calibri" panose="020F0502020204030204" pitchFamily="34" charset="0"/>
                          <a:cs typeface="Times New Roman" panose="02020603050405020304" pitchFamily="18" charset="0"/>
                        </a:rPr>
                        <a:t>12.Vodič kroz autorsko pravo za onlajn medije – Asocijacija onlajn medija</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r-Latn-RS" sz="9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45" marR="514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r-Latn-RS" sz="900" u="sng">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8"/>
                        </a:rPr>
                        <a:t>http://birnsrbija.rs/wp-content/uploads/2016/12/VODI%C4%8C-KROZ-AUTORSKO-PRAVO-ZA-ONLAJN-MEDIJE.pdf</a:t>
                      </a:r>
                      <a:r>
                        <a:rPr lang="sr-Latn-RS" sz="9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45" marR="514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141652"/>
                  </a:ext>
                </a:extLst>
              </a:tr>
              <a:tr h="509448">
                <a:tc>
                  <a:txBody>
                    <a:bodyPr/>
                    <a:lstStyle/>
                    <a:p>
                      <a:pPr>
                        <a:lnSpc>
                          <a:spcPct val="107000"/>
                        </a:lnSpc>
                        <a:spcAft>
                          <a:spcPts val="800"/>
                        </a:spcAft>
                      </a:pPr>
                      <a:r>
                        <a:rPr lang="sr-Latn-RS" sz="900">
                          <a:effectLst/>
                          <a:latin typeface="Times New Roman" panose="02020603050405020304" pitchFamily="18" charset="0"/>
                          <a:ea typeface="Calibri" panose="020F0502020204030204" pitchFamily="34" charset="0"/>
                          <a:cs typeface="Times New Roman" panose="02020603050405020304" pitchFamily="18" charset="0"/>
                        </a:rPr>
                        <a:t>13.Smernice za primenu Kodeksa novinara u onlajn okruženju 2.0. – Savet za štampu</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r-Latn-RS" sz="9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45" marR="514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r-Latn-RS" sz="9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9"/>
                        </a:rPr>
                        <a:t>https://savetzastampu.rs/lat/dokumenta/smernice-za-primenu-kodeksa-novinara-srbije-u-onlajn-okruzenju-2/</a:t>
                      </a:r>
                      <a:r>
                        <a:rPr lang="sr-Latn-RS" sz="9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45" marR="514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6727656"/>
                  </a:ext>
                </a:extLst>
              </a:tr>
            </a:tbl>
          </a:graphicData>
        </a:graphic>
      </p:graphicFrame>
    </p:spTree>
    <p:extLst>
      <p:ext uri="{BB962C8B-B14F-4D97-AF65-F5344CB8AC3E}">
        <p14:creationId xmlns:p14="http://schemas.microsoft.com/office/powerpoint/2010/main" val="2793573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8EF7E-D37F-DEB5-9CE3-9D182A8B4125}"/>
              </a:ext>
            </a:extLst>
          </p:cNvPr>
          <p:cNvSpPr>
            <a:spLocks noGrp="1"/>
          </p:cNvSpPr>
          <p:nvPr>
            <p:ph type="title"/>
          </p:nvPr>
        </p:nvSpPr>
        <p:spPr/>
        <p:txBody>
          <a:bodyPr/>
          <a:lstStyle/>
          <a:p>
            <a:r>
              <a:rPr lang="sr-Latn-RS" sz="2800" dirty="0">
                <a:latin typeface="+mn-lt"/>
                <a:ea typeface="+mn-ea"/>
                <a:cs typeface="+mn-cs"/>
              </a:rPr>
              <a:t> ŠTA SU DRUGI URADILI </a:t>
            </a:r>
            <a:endParaRPr lang="en-US" sz="2800" dirty="0">
              <a:latin typeface="+mn-lt"/>
              <a:ea typeface="+mn-ea"/>
              <a:cs typeface="+mn-cs"/>
            </a:endParaRPr>
          </a:p>
        </p:txBody>
      </p:sp>
      <p:sp>
        <p:nvSpPr>
          <p:cNvPr id="3" name="Content Placeholder 2">
            <a:extLst>
              <a:ext uri="{FF2B5EF4-FFF2-40B4-BE49-F238E27FC236}">
                <a16:creationId xmlns:a16="http://schemas.microsoft.com/office/drawing/2014/main" id="{EB4A839F-E004-9866-DF9F-16C50A2B98FE}"/>
              </a:ext>
            </a:extLst>
          </p:cNvPr>
          <p:cNvSpPr>
            <a:spLocks noGrp="1"/>
          </p:cNvSpPr>
          <p:nvPr>
            <p:ph idx="1"/>
          </p:nvPr>
        </p:nvSpPr>
        <p:spPr/>
        <p:txBody>
          <a:bodyPr>
            <a:normAutofit lnSpcReduction="10000"/>
          </a:bodyPr>
          <a:lstStyle/>
          <a:p>
            <a:pPr>
              <a:lnSpc>
                <a:spcPct val="107000"/>
              </a:lnSpc>
              <a:spcAft>
                <a:spcPts val="800"/>
              </a:spcAft>
            </a:pPr>
            <a:r>
              <a:rPr lang="sr-Latn-RS" sz="1800" dirty="0">
                <a:effectLst/>
                <a:latin typeface="Calibri" panose="020F0502020204030204" pitchFamily="34" charset="0"/>
                <a:ea typeface="Calibri" panose="020F0502020204030204" pitchFamily="34" charset="0"/>
                <a:cs typeface="Times New Roman" panose="02020603050405020304" pitchFamily="18" charset="0"/>
              </a:rPr>
              <a:t>Podrazumeva se da su novinari upoznati sa medijskim zakonima i dokumentima </a:t>
            </a:r>
            <a:r>
              <a:rPr lang="sr-Latn-R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Kodeks novinara Srbije</a:t>
            </a:r>
            <a:r>
              <a:rPr lang="sr-Latn-RS" sz="1800" dirty="0">
                <a:effectLst/>
                <a:latin typeface="Calibri" panose="020F0502020204030204" pitchFamily="34" charset="0"/>
                <a:ea typeface="Calibri" panose="020F0502020204030204" pitchFamily="34" charset="0"/>
                <a:cs typeface="Times New Roman" panose="02020603050405020304" pitchFamily="18" charset="0"/>
              </a:rPr>
              <a:t> i </a:t>
            </a:r>
            <a:r>
              <a:rPr lang="sr-Latn-R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Smernice za primenu Kodeksa u onlajn okruženju</a:t>
            </a:r>
            <a:r>
              <a:rPr lang="sr-Latn-R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r-Latn-RS" sz="1800" dirty="0">
                <a:effectLst/>
                <a:latin typeface="Calibri" panose="020F0502020204030204" pitchFamily="34" charset="0"/>
                <a:ea typeface="Calibri" panose="020F0502020204030204" pitchFamily="34" charset="0"/>
                <a:cs typeface="Times New Roman" panose="02020603050405020304" pitchFamily="18" charset="0"/>
              </a:rPr>
              <a:t>Za onlajn medije može biti koristan </a:t>
            </a:r>
            <a:r>
              <a:rPr lang="sr-Latn-R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Priručnik za prilagođavanje pravila potrebama onlajn medija</a:t>
            </a:r>
            <a:r>
              <a:rPr lang="sr-Latn-RS" sz="1800" dirty="0">
                <a:effectLst/>
                <a:latin typeface="Calibri" panose="020F0502020204030204" pitchFamily="34" charset="0"/>
                <a:ea typeface="Calibri" panose="020F0502020204030204" pitchFamily="34" charset="0"/>
                <a:cs typeface="Times New Roman" panose="02020603050405020304" pitchFamily="18" charset="0"/>
              </a:rPr>
              <a:t> koji detaljno objašnjava i nudi modele pravila koje mediji mogu da preuzmu i prilagode svojim potrebama.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r-Latn-RS" sz="1800" dirty="0">
                <a:effectLst/>
                <a:latin typeface="Calibri" panose="020F0502020204030204" pitchFamily="34" charset="0"/>
                <a:ea typeface="Calibri" panose="020F0502020204030204" pitchFamily="34" charset="0"/>
                <a:cs typeface="Times New Roman" panose="02020603050405020304" pitchFamily="18" charset="0"/>
              </a:rPr>
              <a:t>Tu je odeljak  PRAVILA KOMENTARISANJA koji pojašnjava osnovne principe premoderacije i postmoderacije. </a:t>
            </a:r>
          </a:p>
          <a:p>
            <a:pPr>
              <a:lnSpc>
                <a:spcPct val="107000"/>
              </a:lnSpc>
              <a:spcAft>
                <a:spcPts val="800"/>
              </a:spcAft>
            </a:pPr>
            <a:r>
              <a:rPr lang="sr-Latn-RS" sz="1800" dirty="0">
                <a:effectLst/>
                <a:latin typeface="Calibri" panose="020F0502020204030204" pitchFamily="34" charset="0"/>
                <a:ea typeface="Calibri" panose="020F0502020204030204" pitchFamily="34" charset="0"/>
                <a:cs typeface="Times New Roman" panose="02020603050405020304" pitchFamily="18" charset="0"/>
              </a:rPr>
              <a:t>Drugi odeljak PRAVILA KORIŠĆENJA MEDIJSKIH SADRŽAJA naglašava da autorstvo kolega novinara treba da se poštuje u svakom pojedinačnom slučaju. U praksi su, međutim, stvari nešto drugačije i prilikom preuzimanja sadržaja dolazi do brojnih problema. Autori nude tri modela koji mogu da posluže kao osnova za izradu pravila koriščenja medijskih sadržaja i mogu se dalje prilagođavati i razraditi prema potrebama samih medija.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82488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8EF7E-D37F-DEB5-9CE3-9D182A8B4125}"/>
              </a:ext>
            </a:extLst>
          </p:cNvPr>
          <p:cNvSpPr>
            <a:spLocks noGrp="1"/>
          </p:cNvSpPr>
          <p:nvPr>
            <p:ph type="title"/>
          </p:nvPr>
        </p:nvSpPr>
        <p:spPr/>
        <p:txBody>
          <a:bodyPr/>
          <a:lstStyle/>
          <a:p>
            <a:r>
              <a:rPr lang="sr-Latn-RS" sz="2800" dirty="0">
                <a:latin typeface="+mn-lt"/>
                <a:ea typeface="+mn-ea"/>
                <a:cs typeface="+mn-cs"/>
              </a:rPr>
              <a:t>PISANJE INTERNOG KODEKSA</a:t>
            </a:r>
            <a:endParaRPr lang="en-US" sz="2800" dirty="0">
              <a:latin typeface="+mn-lt"/>
              <a:ea typeface="+mn-ea"/>
              <a:cs typeface="+mn-cs"/>
            </a:endParaRPr>
          </a:p>
        </p:txBody>
      </p:sp>
      <p:sp>
        <p:nvSpPr>
          <p:cNvPr id="3" name="Content Placeholder 2">
            <a:extLst>
              <a:ext uri="{FF2B5EF4-FFF2-40B4-BE49-F238E27FC236}">
                <a16:creationId xmlns:a16="http://schemas.microsoft.com/office/drawing/2014/main" id="{EB4A839F-E004-9866-DF9F-16C50A2B98FE}"/>
              </a:ext>
            </a:extLst>
          </p:cNvPr>
          <p:cNvSpPr>
            <a:spLocks noGrp="1"/>
          </p:cNvSpPr>
          <p:nvPr>
            <p:ph idx="1"/>
          </p:nvPr>
        </p:nvSpPr>
        <p:spPr/>
        <p:txBody>
          <a:bodyPr/>
          <a:lstStyle/>
          <a:p>
            <a:pPr>
              <a:lnSpc>
                <a:spcPct val="107000"/>
              </a:lnSpc>
              <a:spcAft>
                <a:spcPts val="800"/>
              </a:spcAft>
            </a:pPr>
            <a:r>
              <a:rPr lang="sr-Latn-RS" sz="1800" dirty="0">
                <a:latin typeface="Calibri" panose="020F0502020204030204" pitchFamily="34" charset="0"/>
                <a:ea typeface="Calibri" panose="020F0502020204030204" pitchFamily="34" charset="0"/>
                <a:cs typeface="Times New Roman" panose="02020603050405020304" pitchFamily="18" charset="0"/>
              </a:rPr>
              <a:t>K</a:t>
            </a:r>
            <a:r>
              <a:rPr lang="sr-Latn-RS" sz="1800" dirty="0">
                <a:effectLst/>
                <a:latin typeface="Calibri" panose="020F0502020204030204" pitchFamily="34" charset="0"/>
                <a:ea typeface="Calibri" panose="020F0502020204030204" pitchFamily="34" charset="0"/>
                <a:cs typeface="Times New Roman" panose="02020603050405020304" pitchFamily="18" charset="0"/>
              </a:rPr>
              <a:t>ada smo identifikovali problem ili probleme koje želimo rešiti, možemo početi sa radom. Važno je da sa, na primer, dva problema koje smo imenovali, naše ambicije ne porastu na sve moguće probleme koje možemo zamisliti, ili koje smo videli prilikom faze pripreme.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r-Latn-RS" sz="1800" dirty="0">
                <a:effectLst/>
                <a:latin typeface="Calibri" panose="020F0502020204030204" pitchFamily="34" charset="0"/>
                <a:ea typeface="Calibri" panose="020F0502020204030204" pitchFamily="34" charset="0"/>
                <a:cs typeface="Times New Roman" panose="02020603050405020304" pitchFamily="18" charset="0"/>
              </a:rPr>
              <a:t>Odredite osobu koji će napisati prvu verziju dokumenta. Možete angažovati konsultanta, ali treba da imate u vidu da niko ne poznaje vaš medij </a:t>
            </a:r>
            <a:r>
              <a:rPr lang="sr-Latn-RS" sz="1800" dirty="0">
                <a:latin typeface="Calibri" panose="020F0502020204030204" pitchFamily="34" charset="0"/>
                <a:ea typeface="Calibri" panose="020F0502020204030204" pitchFamily="34" charset="0"/>
                <a:cs typeface="Times New Roman" panose="02020603050405020304" pitchFamily="18" charset="0"/>
              </a:rPr>
              <a:t>bolje od </a:t>
            </a:r>
            <a:r>
              <a:rPr lang="sr-Latn-RS" sz="1800" dirty="0">
                <a:effectLst/>
                <a:latin typeface="Calibri" panose="020F0502020204030204" pitchFamily="34" charset="0"/>
                <a:ea typeface="Calibri" panose="020F0502020204030204" pitchFamily="34" charset="0"/>
                <a:cs typeface="Times New Roman" panose="02020603050405020304" pitchFamily="18" charset="0"/>
              </a:rPr>
              <a:t>članova vaše redakcije. Konsultant može da doprinese da se dovoljno dobro istraži šta su drugi mediji radili i da se proces pisanja ne produži do beskonačnosti. Konsultant ne treba da piše vaš interni kodeks.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r-Latn-RS" sz="1800" dirty="0">
                <a:effectLst/>
                <a:latin typeface="Calibri" panose="020F0502020204030204" pitchFamily="34" charset="0"/>
                <a:ea typeface="Calibri" panose="020F0502020204030204" pitchFamily="34" charset="0"/>
                <a:cs typeface="Times New Roman" panose="02020603050405020304" pitchFamily="18" charset="0"/>
              </a:rPr>
              <a:t>Obezbedite dovoljno vremena osobi koja piše kodeks. Oslobodite je drugih obaveza.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43016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8EF7E-D37F-DEB5-9CE3-9D182A8B4125}"/>
              </a:ext>
            </a:extLst>
          </p:cNvPr>
          <p:cNvSpPr>
            <a:spLocks noGrp="1"/>
          </p:cNvSpPr>
          <p:nvPr>
            <p:ph type="title"/>
          </p:nvPr>
        </p:nvSpPr>
        <p:spPr/>
        <p:txBody>
          <a:bodyPr/>
          <a:lstStyle/>
          <a:p>
            <a:r>
              <a:rPr lang="sr-Latn-RS" sz="2800" dirty="0">
                <a:latin typeface="+mn-lt"/>
                <a:ea typeface="+mn-ea"/>
                <a:cs typeface="+mn-cs"/>
              </a:rPr>
              <a:t> PISANJE INTERNOG KODEKSA</a:t>
            </a:r>
            <a:endParaRPr lang="en-US" sz="2800" dirty="0">
              <a:latin typeface="+mn-lt"/>
              <a:ea typeface="+mn-ea"/>
              <a:cs typeface="+mn-cs"/>
            </a:endParaRPr>
          </a:p>
        </p:txBody>
      </p:sp>
      <p:sp>
        <p:nvSpPr>
          <p:cNvPr id="3" name="Content Placeholder 2">
            <a:extLst>
              <a:ext uri="{FF2B5EF4-FFF2-40B4-BE49-F238E27FC236}">
                <a16:creationId xmlns:a16="http://schemas.microsoft.com/office/drawing/2014/main" id="{EB4A839F-E004-9866-DF9F-16C50A2B98FE}"/>
              </a:ext>
            </a:extLst>
          </p:cNvPr>
          <p:cNvSpPr>
            <a:spLocks noGrp="1"/>
          </p:cNvSpPr>
          <p:nvPr>
            <p:ph idx="1"/>
          </p:nvPr>
        </p:nvSpPr>
        <p:spPr/>
        <p:txBody>
          <a:bodyPr>
            <a:normAutofit lnSpcReduction="10000"/>
          </a:bodyPr>
          <a:lstStyle/>
          <a:p>
            <a:pPr>
              <a:lnSpc>
                <a:spcPct val="107000"/>
              </a:lnSpc>
              <a:spcAft>
                <a:spcPts val="800"/>
              </a:spcAft>
            </a:pPr>
            <a:r>
              <a:rPr lang="sr-Latn-RS" sz="1800" dirty="0">
                <a:effectLst/>
                <a:latin typeface="Calibri" panose="020F0502020204030204" pitchFamily="34" charset="0"/>
                <a:ea typeface="Calibri" panose="020F0502020204030204" pitchFamily="34" charset="0"/>
                <a:cs typeface="Times New Roman" panose="02020603050405020304" pitchFamily="18" charset="0"/>
              </a:rPr>
              <a:t>Evo nekoliko problema koje smo imali prilikom rada na internim kodeksima: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1800" dirty="0" err="1">
                <a:effectLst/>
                <a:latin typeface="Calibri" panose="020F0502020204030204" pitchFamily="34" charset="0"/>
                <a:ea typeface="Calibri" panose="020F0502020204030204" pitchFamily="34" charset="0"/>
                <a:cs typeface="Times New Roman" panose="02020603050405020304" pitchFamily="18" charset="0"/>
              </a:rPr>
              <a:t>Dilema</a:t>
            </a:r>
            <a:r>
              <a:rPr lang="en-GB" sz="1800" dirty="0">
                <a:effectLst/>
                <a:latin typeface="Calibri" panose="020F0502020204030204" pitchFamily="34" charset="0"/>
                <a:ea typeface="Calibri" panose="020F0502020204030204" pitchFamily="34" charset="0"/>
                <a:cs typeface="Times New Roman" panose="02020603050405020304" pitchFamily="18" charset="0"/>
              </a:rPr>
              <a:t> i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nejasnoća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bilo</a:t>
            </a:r>
            <a:r>
              <a:rPr lang="en-GB" sz="1800" dirty="0">
                <a:effectLst/>
                <a:latin typeface="Calibri" panose="020F0502020204030204" pitchFamily="34" charset="0"/>
                <a:ea typeface="Calibri" panose="020F0502020204030204" pitchFamily="34" charset="0"/>
                <a:cs typeface="Times New Roman" panose="02020603050405020304" pitchFamily="18" charset="0"/>
              </a:rPr>
              <a:t> je u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vezi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pojedinim</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konkretnim</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rešenjima</a:t>
            </a:r>
            <a:r>
              <a:rPr lang="en-GB" sz="1800" dirty="0">
                <a:effectLst/>
                <a:latin typeface="Calibri" panose="020F0502020204030204" pitchFamily="34" charset="0"/>
                <a:ea typeface="Calibri" panose="020F0502020204030204" pitchFamily="34" charset="0"/>
                <a:cs typeface="Times New Roman" panose="02020603050405020304" pitchFamily="18" charset="0"/>
              </a:rPr>
              <a:t>, za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koja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nije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postojao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dovoljno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dobar</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uzor</a:t>
            </a:r>
            <a:r>
              <a:rPr lang="en-GB" sz="1800" dirty="0">
                <a:effectLst/>
                <a:latin typeface="Calibri" panose="020F0502020204030204" pitchFamily="34" charset="0"/>
                <a:ea typeface="Calibri" panose="020F0502020204030204" pitchFamily="34" charset="0"/>
                <a:cs typeface="Times New Roman" panose="02020603050405020304" pitchFamily="18" charset="0"/>
              </a:rPr>
              <a:t> –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poput</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instrukcija</a:t>
            </a:r>
            <a:r>
              <a:rPr lang="en-GB" sz="1800" dirty="0">
                <a:effectLst/>
                <a:latin typeface="Calibri" panose="020F0502020204030204" pitchFamily="34" charset="0"/>
                <a:ea typeface="Calibri" panose="020F0502020204030204" pitchFamily="34" charset="0"/>
                <a:cs typeface="Times New Roman" panose="02020603050405020304" pitchFamily="18" charset="0"/>
              </a:rPr>
              <a:t> u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vezi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autorskim</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pravima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postupanjem</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podacima</a:t>
            </a:r>
            <a:r>
              <a:rPr lang="en-GB" sz="1800" dirty="0">
                <a:effectLst/>
                <a:latin typeface="Calibri" panose="020F0502020204030204" pitchFamily="34" charset="0"/>
                <a:ea typeface="Calibri" panose="020F0502020204030204" pitchFamily="34" charset="0"/>
                <a:cs typeface="Times New Roman" panose="02020603050405020304" pitchFamily="18" charset="0"/>
              </a:rPr>
              <a:t> o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ličnosti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ili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pravom</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zaborav</a:t>
            </a:r>
            <a:r>
              <a:rPr lang="en-GB" sz="1800" dirty="0">
                <a:effectLst/>
                <a:latin typeface="Calibri" panose="020F0502020204030204" pitchFamily="34" charset="0"/>
                <a:ea typeface="Calibri" panose="020F0502020204030204" pitchFamily="34" charset="0"/>
                <a:cs typeface="Times New Roman" panose="02020603050405020304" pitchFamily="18" charset="0"/>
              </a:rPr>
              <a:t>. Ovo je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prevaziđeno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konsultovanjem</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više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postojećih</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rešenja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uz</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ogradu</a:t>
            </a:r>
            <a:r>
              <a:rPr lang="en-GB" sz="1800" dirty="0">
                <a:effectLst/>
                <a:latin typeface="Calibri" panose="020F0502020204030204" pitchFamily="34" charset="0"/>
                <a:ea typeface="Calibri" panose="020F0502020204030204" pitchFamily="34" charset="0"/>
                <a:cs typeface="Times New Roman" panose="02020603050405020304" pitchFamily="18" charset="0"/>
              </a:rPr>
              <a:t> da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jedno</a:t>
            </a:r>
            <a:r>
              <a:rPr lang="en-GB" sz="1800" dirty="0">
                <a:effectLst/>
                <a:latin typeface="Calibri" panose="020F0502020204030204" pitchFamily="34" charset="0"/>
                <a:ea typeface="Calibri" panose="020F0502020204030204" pitchFamily="34" charset="0"/>
                <a:cs typeface="Times New Roman" panose="02020603050405020304" pitchFamily="18" charset="0"/>
              </a:rPr>
              <a:t> od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njih</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nije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savršeno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ali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konačno</a:t>
            </a:r>
            <a:r>
              <a:rPr lang="en-GB" sz="1800" dirty="0">
                <a:effectLst/>
                <a:latin typeface="Calibri" panose="020F0502020204030204" pitchFamily="34" charset="0"/>
                <a:ea typeface="Calibri" panose="020F0502020204030204" pitchFamily="34" charset="0"/>
                <a:cs typeface="Times New Roman" panose="02020603050405020304" pitchFamily="18" charset="0"/>
              </a:rPr>
              <a:t> i da interne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kodekse</a:t>
            </a:r>
            <a:r>
              <a:rPr lang="en-GB" sz="1800" dirty="0">
                <a:effectLst/>
                <a:latin typeface="Calibri" panose="020F0502020204030204" pitchFamily="34" charset="0"/>
                <a:ea typeface="Calibri" panose="020F0502020204030204" pitchFamily="34" charset="0"/>
                <a:cs typeface="Times New Roman" panose="02020603050405020304" pitchFamily="18" charset="0"/>
              </a:rPr>
              <a:t> u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buduće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treba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povremeno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dopuniti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ili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menjati</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1800" dirty="0" err="1">
                <a:effectLst/>
                <a:latin typeface="Calibri" panose="020F0502020204030204" pitchFamily="34" charset="0"/>
                <a:ea typeface="Calibri" panose="020F0502020204030204" pitchFamily="34" charset="0"/>
                <a:cs typeface="Times New Roman" panose="02020603050405020304" pitchFamily="18" charset="0"/>
              </a:rPr>
              <a:t>Urednice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zadužene</a:t>
            </a:r>
            <a:r>
              <a:rPr lang="en-GB" sz="1800" dirty="0">
                <a:effectLst/>
                <a:latin typeface="Calibri" panose="020F0502020204030204" pitchFamily="34" charset="0"/>
                <a:ea typeface="Calibri" panose="020F0502020204030204" pitchFamily="34" charset="0"/>
                <a:cs typeface="Times New Roman" panose="02020603050405020304" pitchFamily="18" charset="0"/>
              </a:rPr>
              <a:t> za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izradu</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kodeksa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imale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su</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previše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drugih</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obaveza</a:t>
            </a:r>
            <a:r>
              <a:rPr lang="en-GB" sz="1800" dirty="0">
                <a:effectLst/>
                <a:latin typeface="Calibri" panose="020F0502020204030204" pitchFamily="34" charset="0"/>
                <a:ea typeface="Calibri" panose="020F0502020204030204" pitchFamily="34" charset="0"/>
                <a:cs typeface="Times New Roman" panose="02020603050405020304" pitchFamily="18" charset="0"/>
              </a:rPr>
              <a:t>, a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veoma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često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nisu</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mogle</a:t>
            </a:r>
            <a:r>
              <a:rPr lang="en-GB" sz="1800" dirty="0">
                <a:effectLst/>
                <a:latin typeface="Calibri" panose="020F0502020204030204" pitchFamily="34" charset="0"/>
                <a:ea typeface="Calibri" panose="020F0502020204030204" pitchFamily="34" charset="0"/>
                <a:cs typeface="Times New Roman" panose="02020603050405020304" pitchFamily="18" charset="0"/>
              </a:rPr>
              <a:t> da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računaju</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pomoć</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nekoga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drugog</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iz</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redakcije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Pokazale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su</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međutim</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veliku</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posvećenost</a:t>
            </a:r>
            <a:r>
              <a:rPr lang="en-GB" sz="1800" dirty="0">
                <a:effectLst/>
                <a:latin typeface="Calibri" panose="020F0502020204030204" pitchFamily="34" charset="0"/>
                <a:ea typeface="Calibri" panose="020F0502020204030204" pitchFamily="34" charset="0"/>
                <a:cs typeface="Times New Roman" panose="02020603050405020304" pitchFamily="18" charset="0"/>
              </a:rPr>
              <a:t> i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uložile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dodatno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napor</a:t>
            </a:r>
            <a:r>
              <a:rPr lang="en-GB" sz="1800" dirty="0">
                <a:effectLst/>
                <a:latin typeface="Calibri" panose="020F0502020204030204" pitchFamily="34" charset="0"/>
                <a:ea typeface="Calibri" panose="020F0502020204030204" pitchFamily="34" charset="0"/>
                <a:cs typeface="Times New Roman" panose="02020603050405020304" pitchFamily="18" charset="0"/>
              </a:rPr>
              <a:t> da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posao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završe</a:t>
            </a:r>
            <a:r>
              <a:rPr lang="en-GB" sz="1800" dirty="0">
                <a:effectLst/>
                <a:latin typeface="Calibri" panose="020F0502020204030204" pitchFamily="34" charset="0"/>
                <a:ea typeface="Calibri" panose="020F0502020204030204" pitchFamily="34" charset="0"/>
                <a:cs typeface="Times New Roman" panose="02020603050405020304" pitchFamily="18" charset="0"/>
              </a:rPr>
              <a:t> u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planiranom</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roku</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sr-Latn-RS" sz="1800" dirty="0">
                <a:effectLst/>
                <a:latin typeface="Calibri" panose="020F0502020204030204" pitchFamily="34" charset="0"/>
                <a:ea typeface="Calibri" panose="020F0502020204030204" pitchFamily="34" charset="0"/>
                <a:cs typeface="Times New Roman" panose="02020603050405020304" pitchFamily="18" charset="0"/>
              </a:rPr>
              <a:t>Pojedini </a:t>
            </a:r>
            <a:r>
              <a:rPr lang="sr-Latn-RS" sz="1800" dirty="0">
                <a:latin typeface="Calibri" panose="020F0502020204030204" pitchFamily="34" charset="0"/>
                <a:ea typeface="Calibri" panose="020F0502020204030204" pitchFamily="34" charset="0"/>
                <a:cs typeface="Times New Roman" panose="02020603050405020304" pitchFamily="18" charset="0"/>
              </a:rPr>
              <a:t>m</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ediji</a:t>
            </a:r>
            <a:r>
              <a:rPr lang="en-GB" sz="1800" dirty="0">
                <a:effectLst/>
                <a:latin typeface="Calibri" panose="020F0502020204030204" pitchFamily="34" charset="0"/>
                <a:ea typeface="Calibri" panose="020F0502020204030204" pitchFamily="34" charset="0"/>
                <a:cs typeface="Times New Roman" panose="02020603050405020304" pitchFamily="18" charset="0"/>
              </a:rPr>
              <a:t> nisu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tačno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znali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šta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žele</a:t>
            </a:r>
            <a:r>
              <a:rPr lang="en-GB" sz="1800" dirty="0">
                <a:effectLst/>
                <a:latin typeface="Calibri" panose="020F0502020204030204" pitchFamily="34" charset="0"/>
                <a:ea typeface="Calibri" panose="020F0502020204030204" pitchFamily="34" charset="0"/>
                <a:cs typeface="Times New Roman" panose="02020603050405020304" pitchFamily="18" charset="0"/>
              </a:rPr>
              <a:t> da </a:t>
            </a:r>
            <a:r>
              <a:rPr lang="sr-Latn-RS" sz="1800" dirty="0">
                <a:effectLst/>
                <a:latin typeface="Calibri" panose="020F0502020204030204" pitchFamily="34" charset="0"/>
                <a:ea typeface="Calibri" panose="020F0502020204030204" pitchFamily="34" charset="0"/>
                <a:cs typeface="Times New Roman" panose="02020603050405020304" pitchFamily="18" charset="0"/>
              </a:rPr>
              <a:t>sadrži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njihov</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dokument</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sr-Latn-RS" sz="1800" dirty="0">
                <a:effectLst/>
                <a:latin typeface="Calibri" panose="020F0502020204030204" pitchFamily="34" charset="0"/>
                <a:ea typeface="Calibri" panose="020F0502020204030204" pitchFamily="34" charset="0"/>
                <a:cs typeface="Times New Roman" panose="02020603050405020304" pitchFamily="18" charset="0"/>
              </a:rPr>
              <a:t>Bilo je i izvesnog</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nerazumijevanj</a:t>
            </a:r>
            <a:r>
              <a:rPr lang="sr-Latn-RS" sz="1800" dirty="0">
                <a:effectLst/>
                <a:latin typeface="Calibri" panose="020F0502020204030204" pitchFamily="34" charset="0"/>
                <a:ea typeface="Calibri" panose="020F0502020204030204" pitchFamily="34" charset="0"/>
                <a:cs typeface="Times New Roman" panose="02020603050405020304" pitchFamily="18" charset="0"/>
              </a:rPr>
              <a:t>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šta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zapravo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znači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interni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kodeks</a:t>
            </a:r>
            <a:r>
              <a:rPr lang="en-GB" sz="1800" dirty="0">
                <a:effectLst/>
                <a:latin typeface="Calibri" panose="020F0502020204030204" pitchFamily="34" charset="0"/>
                <a:ea typeface="Calibri" panose="020F0502020204030204" pitchFamily="34" charset="0"/>
                <a:cs typeface="Times New Roman" panose="02020603050405020304" pitchFamily="18" charset="0"/>
              </a:rPr>
              <a:t> za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jedan</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medij</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kako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sr-Latn-RS" sz="1800" dirty="0">
                <a:effectLst/>
                <a:latin typeface="Calibri" panose="020F0502020204030204" pitchFamily="34" charset="0"/>
                <a:ea typeface="Calibri" panose="020F0502020204030204" pitchFamily="34" charset="0"/>
                <a:cs typeface="Times New Roman" panose="02020603050405020304" pitchFamily="18" charset="0"/>
              </a:rPr>
              <a:t>će to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njima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konkretno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pomoći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kako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će</a:t>
            </a:r>
            <a:r>
              <a:rPr lang="en-GB" sz="1800" dirty="0">
                <a:effectLst/>
                <a:latin typeface="Calibri" panose="020F0502020204030204" pitchFamily="34" charset="0"/>
                <a:ea typeface="Calibri" panose="020F0502020204030204" pitchFamily="34" charset="0"/>
                <a:cs typeface="Times New Roman" panose="02020603050405020304" pitchFamily="18" charset="0"/>
              </a:rPr>
              <a:t> ga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primenjivati</a:t>
            </a:r>
            <a:r>
              <a:rPr lang="en-GB" sz="1800" dirty="0">
                <a:effectLst/>
                <a:latin typeface="Calibri" panose="020F0502020204030204" pitchFamily="34" charset="0"/>
                <a:ea typeface="Calibri" panose="020F0502020204030204" pitchFamily="34" charset="0"/>
                <a:cs typeface="Times New Roman" panose="02020603050405020304" pitchFamily="18" charset="0"/>
              </a:rPr>
              <a:t>, ko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će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nadgledati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primenu</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internog</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kodesa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kao</a:t>
            </a:r>
            <a:r>
              <a:rPr lang="en-GB" sz="1800" dirty="0">
                <a:effectLst/>
                <a:latin typeface="Calibri" panose="020F0502020204030204" pitchFamily="34" charset="0"/>
                <a:ea typeface="Calibri" panose="020F0502020204030204" pitchFamily="34" charset="0"/>
                <a:cs typeface="Times New Roman" panose="02020603050405020304" pitchFamily="18" charset="0"/>
              </a:rPr>
              <a:t> i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doz</a:t>
            </a:r>
            <a:r>
              <a:rPr lang="sr-Latn-RS" sz="1800" dirty="0">
                <a:effectLst/>
                <a:latin typeface="Calibri" panose="020F0502020204030204" pitchFamily="34" charset="0"/>
                <a:ea typeface="Calibri" panose="020F0502020204030204" pitchFamily="34" charset="0"/>
                <a:cs typeface="Times New Roman" panose="02020603050405020304" pitchFamily="18" charset="0"/>
              </a:rPr>
              <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straha</a:t>
            </a:r>
            <a:r>
              <a:rPr lang="en-GB" sz="1800" dirty="0">
                <a:effectLst/>
                <a:latin typeface="Calibri" panose="020F0502020204030204" pitchFamily="34" charset="0"/>
                <a:ea typeface="Calibri" panose="020F0502020204030204" pitchFamily="34" charset="0"/>
                <a:cs typeface="Times New Roman" panose="02020603050405020304" pitchFamily="18" charset="0"/>
              </a:rPr>
              <a:t> da li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će</a:t>
            </a:r>
            <a:r>
              <a:rPr lang="en-GB" sz="1800" dirty="0">
                <a:effectLst/>
                <a:latin typeface="Calibri" panose="020F0502020204030204" pitchFamily="34" charset="0"/>
                <a:ea typeface="Calibri" panose="020F0502020204030204" pitchFamily="34" charset="0"/>
                <a:cs typeface="Times New Roman" panose="02020603050405020304" pitchFamily="18" charset="0"/>
              </a:rPr>
              <a:t> to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biti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neki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novi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pritisak</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novinare</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84409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8EF7E-D37F-DEB5-9CE3-9D182A8B4125}"/>
              </a:ext>
            </a:extLst>
          </p:cNvPr>
          <p:cNvSpPr>
            <a:spLocks noGrp="1"/>
          </p:cNvSpPr>
          <p:nvPr>
            <p:ph type="title"/>
          </p:nvPr>
        </p:nvSpPr>
        <p:spPr/>
        <p:txBody>
          <a:bodyPr/>
          <a:lstStyle/>
          <a:p>
            <a:r>
              <a:rPr lang="sr-Latn-RS" sz="2800" dirty="0">
                <a:latin typeface="+mn-lt"/>
                <a:ea typeface="+mn-ea"/>
                <a:cs typeface="+mn-cs"/>
              </a:rPr>
              <a:t> ZAVRŠNA RAZMATRANJA</a:t>
            </a:r>
            <a:endParaRPr lang="en-US" sz="2800" dirty="0">
              <a:latin typeface="+mn-lt"/>
              <a:ea typeface="+mn-ea"/>
              <a:cs typeface="+mn-cs"/>
            </a:endParaRPr>
          </a:p>
        </p:txBody>
      </p:sp>
      <p:sp>
        <p:nvSpPr>
          <p:cNvPr id="3" name="Content Placeholder 2">
            <a:extLst>
              <a:ext uri="{FF2B5EF4-FFF2-40B4-BE49-F238E27FC236}">
                <a16:creationId xmlns:a16="http://schemas.microsoft.com/office/drawing/2014/main" id="{EB4A839F-E004-9866-DF9F-16C50A2B98FE}"/>
              </a:ext>
            </a:extLst>
          </p:cNvPr>
          <p:cNvSpPr>
            <a:spLocks noGrp="1"/>
          </p:cNvSpPr>
          <p:nvPr>
            <p:ph idx="1"/>
          </p:nvPr>
        </p:nvSpPr>
        <p:spPr/>
        <p:txBody>
          <a:bodyPr/>
          <a:lstStyle/>
          <a:p>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r>
              <a:rPr lang="sr-Latn-RS" sz="1800" dirty="0">
                <a:effectLst/>
                <a:latin typeface="Calibri" panose="020F0502020204030204" pitchFamily="34" charset="0"/>
                <a:ea typeface="Calibri" panose="020F0502020204030204" pitchFamily="34" charset="0"/>
                <a:cs typeface="Times New Roman" panose="02020603050405020304" pitchFamily="18" charset="0"/>
              </a:rPr>
              <a:t>Na kraju našeg rada 7 medija imaju svoje nove interne koodekse i to dva nedeljnika, novinska agencija, TV stanica i četiri portala. Svaki interni kodeks je poseban i rešava probleme jednog medija. </a:t>
            </a:r>
          </a:p>
          <a:p>
            <a:endParaRPr lang="sr-Latn-RS"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r-Latn-RS" sz="1800" dirty="0">
                <a:latin typeface="Calibri" panose="020F0502020204030204" pitchFamily="34" charset="0"/>
                <a:cs typeface="Times New Roman" panose="02020603050405020304" pitchFamily="18" charset="0"/>
              </a:rPr>
              <a:t>Iskustva rada na internom kodeksu Storyteller - Vladimira Dorčova Valtnerova </a:t>
            </a:r>
            <a:r>
              <a:rPr lang="sr-Latn-RS" sz="1800" u="sng" dirty="0">
                <a:solidFill>
                  <a:srgbClr val="0563C1"/>
                </a:solidFill>
                <a:effectLst/>
                <a:latin typeface="Roboto" panose="02000000000000000000" pitchFamily="2" charset="0"/>
                <a:ea typeface="Calibri" panose="020F0502020204030204" pitchFamily="34" charset="0"/>
                <a:cs typeface="Times New Roman" panose="02020603050405020304" pitchFamily="18" charset="0"/>
                <a:hlinkClick r:id="rId2"/>
              </a:rPr>
              <a:t>https://youtu.be/2jqlbZpi1Ak?list=PLRyfu7M8hr3OEoIYKBaX9fYgacxibpvIw&amp;t=959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r-Latn-RS" sz="1800" dirty="0">
                <a:effectLst/>
                <a:latin typeface="Calibri" panose="020F0502020204030204" pitchFamily="34" charset="0"/>
                <a:ea typeface="Calibri" panose="020F0502020204030204" pitchFamily="34" charset="0"/>
                <a:cs typeface="Times New Roman" panose="02020603050405020304" pitchFamily="18" charset="0"/>
              </a:rPr>
              <a:t>Iskustva rada na internom kodeksu Lozničke novosti – Nebojša Trifunović </a:t>
            </a:r>
            <a:r>
              <a:rPr lang="sr-Latn-R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https://youtu.be/2jqlbZpi1Ak?list=PLRyfu7M8hr3OEoIYKBaX9fYgacxibpvIw&amp;t=1402</a:t>
            </a:r>
            <a:r>
              <a:rPr lang="sr-Latn-R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30555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8EF7E-D37F-DEB5-9CE3-9D182A8B4125}"/>
              </a:ext>
            </a:extLst>
          </p:cNvPr>
          <p:cNvSpPr>
            <a:spLocks noGrp="1"/>
          </p:cNvSpPr>
          <p:nvPr>
            <p:ph type="title"/>
          </p:nvPr>
        </p:nvSpPr>
        <p:spPr/>
        <p:txBody>
          <a:bodyPr/>
          <a:lstStyle/>
          <a:p>
            <a:r>
              <a:rPr lang="sr-Latn-RS" sz="2800" dirty="0">
                <a:latin typeface="+mn-lt"/>
                <a:ea typeface="+mn-ea"/>
                <a:cs typeface="+mn-cs"/>
              </a:rPr>
              <a:t>ZAVRŠNA RAZMATRANJA</a:t>
            </a:r>
            <a:endParaRPr lang="en-US" sz="2800" dirty="0">
              <a:latin typeface="+mn-lt"/>
              <a:ea typeface="+mn-ea"/>
              <a:cs typeface="+mn-cs"/>
            </a:endParaRPr>
          </a:p>
        </p:txBody>
      </p:sp>
      <p:sp>
        <p:nvSpPr>
          <p:cNvPr id="3" name="Content Placeholder 2">
            <a:extLst>
              <a:ext uri="{FF2B5EF4-FFF2-40B4-BE49-F238E27FC236}">
                <a16:creationId xmlns:a16="http://schemas.microsoft.com/office/drawing/2014/main" id="{EB4A839F-E004-9866-DF9F-16C50A2B98FE}"/>
              </a:ext>
            </a:extLst>
          </p:cNvPr>
          <p:cNvSpPr>
            <a:spLocks noGrp="1"/>
          </p:cNvSpPr>
          <p:nvPr>
            <p:ph idx="1"/>
          </p:nvPr>
        </p:nvSpPr>
        <p:spPr/>
        <p:txBody>
          <a:bodyPr>
            <a:normAutofit lnSpcReduction="10000"/>
          </a:bodyPr>
          <a:lstStyle/>
          <a:p>
            <a:r>
              <a:rPr lang="sr-Latn-RS" sz="2800" dirty="0">
                <a:effectLst/>
                <a:latin typeface="Calibri" panose="020F0502020204030204" pitchFamily="34" charset="0"/>
                <a:ea typeface="Calibri" panose="020F0502020204030204" pitchFamily="34" charset="0"/>
                <a:cs typeface="Times New Roman" panose="02020603050405020304" pitchFamily="18" charset="0"/>
              </a:rPr>
              <a:t>Želimo da podelimo sa vama naučene lekcije.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1800" dirty="0" err="1">
                <a:effectLst/>
                <a:latin typeface="Calibri" panose="020F0502020204030204" pitchFamily="34" charset="0"/>
                <a:ea typeface="Calibri" panose="020F0502020204030204" pitchFamily="34" charset="0"/>
                <a:cs typeface="Times New Roman" panose="02020603050405020304" pitchFamily="18" charset="0"/>
              </a:rPr>
              <a:t>Postoji</a:t>
            </a:r>
            <a:r>
              <a:rPr lang="en-GB" sz="1800" dirty="0">
                <a:effectLst/>
                <a:latin typeface="Calibri" panose="020F0502020204030204" pitchFamily="34" charset="0"/>
                <a:ea typeface="Calibri" panose="020F0502020204030204" pitchFamily="34" charset="0"/>
                <a:cs typeface="Times New Roman" panose="02020603050405020304" pitchFamily="18" charset="0"/>
              </a:rPr>
              <a:t> i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nerazumevanje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šta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zapravo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znači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interni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kodeks</a:t>
            </a:r>
            <a:r>
              <a:rPr lang="en-GB" sz="1800" dirty="0">
                <a:effectLst/>
                <a:latin typeface="Calibri" panose="020F0502020204030204" pitchFamily="34" charset="0"/>
                <a:ea typeface="Calibri" panose="020F0502020204030204" pitchFamily="34" charset="0"/>
                <a:cs typeface="Times New Roman" panose="02020603050405020304" pitchFamily="18" charset="0"/>
              </a:rPr>
              <a:t> za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jedan</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medij</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šta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će</a:t>
            </a:r>
            <a:r>
              <a:rPr lang="en-GB" sz="1800" dirty="0">
                <a:effectLst/>
                <a:latin typeface="Calibri" panose="020F0502020204030204" pitchFamily="34" charset="0"/>
                <a:ea typeface="Calibri" panose="020F0502020204030204" pitchFamily="34" charset="0"/>
                <a:cs typeface="Times New Roman" panose="02020603050405020304" pitchFamily="18" charset="0"/>
              </a:rPr>
              <a:t> i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kako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njima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konkretno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pomoći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kako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će</a:t>
            </a:r>
            <a:r>
              <a:rPr lang="en-GB" sz="1800" dirty="0">
                <a:effectLst/>
                <a:latin typeface="Calibri" panose="020F0502020204030204" pitchFamily="34" charset="0"/>
                <a:ea typeface="Calibri" panose="020F0502020204030204" pitchFamily="34" charset="0"/>
                <a:cs typeface="Times New Roman" panose="02020603050405020304" pitchFamily="18" charset="0"/>
              </a:rPr>
              <a:t> ga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primjenjivati</a:t>
            </a:r>
            <a:r>
              <a:rPr lang="en-GB" sz="1800" dirty="0">
                <a:effectLst/>
                <a:latin typeface="Calibri" panose="020F0502020204030204" pitchFamily="34" charset="0"/>
                <a:ea typeface="Calibri" panose="020F0502020204030204" pitchFamily="34" charset="0"/>
                <a:cs typeface="Times New Roman" panose="02020603050405020304" pitchFamily="18" charset="0"/>
              </a:rPr>
              <a:t>, ko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će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nadgledati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primjenu</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internog</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kodesa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1800" dirty="0" err="1">
                <a:effectLst/>
                <a:latin typeface="Calibri" panose="020F0502020204030204" pitchFamily="34" charset="0"/>
                <a:ea typeface="Calibri" panose="020F0502020204030204" pitchFamily="34" charset="0"/>
                <a:cs typeface="Times New Roman" panose="02020603050405020304" pitchFamily="18" charset="0"/>
              </a:rPr>
              <a:t>Takođe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nejasnoća</a:t>
            </a:r>
            <a:r>
              <a:rPr lang="en-GB" sz="1800" dirty="0">
                <a:effectLst/>
                <a:latin typeface="Calibri" panose="020F0502020204030204" pitchFamily="34" charset="0"/>
                <a:ea typeface="Calibri" panose="020F0502020204030204" pitchFamily="34" charset="0"/>
                <a:cs typeface="Times New Roman" panose="02020603050405020304" pitchFamily="18" charset="0"/>
              </a:rPr>
              <a:t> je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bilo</a:t>
            </a:r>
            <a:r>
              <a:rPr lang="en-GB" sz="1800" dirty="0">
                <a:effectLst/>
                <a:latin typeface="Calibri" panose="020F0502020204030204" pitchFamily="34" charset="0"/>
                <a:ea typeface="Calibri" panose="020F0502020204030204" pitchFamily="34" charset="0"/>
                <a:cs typeface="Times New Roman" panose="02020603050405020304" pitchFamily="18" charset="0"/>
              </a:rPr>
              <a:t> i u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vezi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tim</a:t>
            </a:r>
            <a:r>
              <a:rPr lang="en-GB" sz="1800" dirty="0">
                <a:effectLst/>
                <a:latin typeface="Calibri" panose="020F0502020204030204" pitchFamily="34" charset="0"/>
                <a:ea typeface="Calibri" panose="020F0502020204030204" pitchFamily="34" charset="0"/>
                <a:cs typeface="Times New Roman" panose="02020603050405020304" pitchFamily="18" charset="0"/>
              </a:rPr>
              <a:t> da li je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reč</a:t>
            </a:r>
            <a:r>
              <a:rPr lang="en-GB" sz="1800" dirty="0">
                <a:effectLst/>
                <a:latin typeface="Calibri" panose="020F0502020204030204" pitchFamily="34" charset="0"/>
                <a:ea typeface="Calibri" panose="020F0502020204030204" pitchFamily="34" charset="0"/>
                <a:cs typeface="Times New Roman" panose="02020603050405020304" pitchFamily="18" charset="0"/>
              </a:rPr>
              <a:t> o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sasvim</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internim</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dokumentima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ili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treba</a:t>
            </a:r>
            <a:r>
              <a:rPr lang="en-GB" sz="1800" dirty="0">
                <a:effectLst/>
                <a:latin typeface="Calibri" panose="020F0502020204030204" pitchFamily="34" charset="0"/>
                <a:ea typeface="Calibri" panose="020F0502020204030204" pitchFamily="34" charset="0"/>
                <a:cs typeface="Times New Roman" panose="02020603050405020304" pitchFamily="18" charset="0"/>
              </a:rPr>
              <a:t> da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budu</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dostupni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javnosti</a:t>
            </a:r>
            <a:r>
              <a:rPr lang="en-GB" sz="1800" dirty="0">
                <a:effectLst/>
                <a:latin typeface="Calibri" panose="020F0502020204030204" pitchFamily="34" charset="0"/>
                <a:ea typeface="Calibri" panose="020F0502020204030204" pitchFamily="34" charset="0"/>
                <a:cs typeface="Times New Roman" panose="02020603050405020304" pitchFamily="18" charset="0"/>
              </a:rPr>
              <a:t>. Ovo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pitanje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nije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razrešeno</a:t>
            </a:r>
            <a:r>
              <a:rPr lang="en-GB" sz="1800" dirty="0">
                <a:effectLst/>
                <a:latin typeface="Calibri" panose="020F0502020204030204" pitchFamily="34" charset="0"/>
                <a:ea typeface="Calibri" panose="020F0502020204030204" pitchFamily="34" charset="0"/>
                <a:cs typeface="Times New Roman" panose="02020603050405020304" pitchFamily="18" charset="0"/>
              </a:rPr>
              <a:t> u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toku</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projekta</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Do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kraja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nije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rešeno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pitanje</a:t>
            </a:r>
            <a:r>
              <a:rPr lang="en-GB" sz="1800" dirty="0">
                <a:effectLst/>
                <a:latin typeface="Calibri" panose="020F0502020204030204" pitchFamily="34" charset="0"/>
                <a:ea typeface="Calibri" panose="020F0502020204030204" pitchFamily="34" charset="0"/>
                <a:cs typeface="Times New Roman" panose="02020603050405020304" pitchFamily="18" charset="0"/>
              </a:rPr>
              <a:t> ko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nadgleda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primenu</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ovog</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dokumenta</a:t>
            </a:r>
            <a:r>
              <a:rPr lang="en-GB" sz="1800" dirty="0">
                <a:effectLst/>
                <a:latin typeface="Calibri" panose="020F0502020204030204" pitchFamily="34" charset="0"/>
                <a:ea typeface="Calibri" panose="020F0502020204030204" pitchFamily="34" charset="0"/>
                <a:cs typeface="Times New Roman" panose="02020603050405020304" pitchFamily="18" charset="0"/>
              </a:rPr>
              <a:t> i da li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novinari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mogu</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snositi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posledice</a:t>
            </a:r>
            <a:r>
              <a:rPr lang="en-GB" sz="1800" dirty="0">
                <a:effectLst/>
                <a:latin typeface="Calibri" panose="020F0502020204030204" pitchFamily="34" charset="0"/>
                <a:ea typeface="Calibri" panose="020F0502020204030204" pitchFamily="34" charset="0"/>
                <a:cs typeface="Times New Roman" panose="02020603050405020304" pitchFamily="18" charset="0"/>
              </a:rPr>
              <a:t> za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kršenje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tih</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internih</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pravila</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U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delu</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dokumenata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napisanih</a:t>
            </a:r>
            <a:r>
              <a:rPr lang="en-GB" sz="1800" dirty="0">
                <a:effectLst/>
                <a:latin typeface="Calibri" panose="020F0502020204030204" pitchFamily="34" charset="0"/>
                <a:ea typeface="Calibri" panose="020F0502020204030204" pitchFamily="34" charset="0"/>
                <a:cs typeface="Times New Roman" panose="02020603050405020304" pitchFamily="18" charset="0"/>
              </a:rPr>
              <a:t> u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ovom</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projektu</a:t>
            </a:r>
            <a:r>
              <a:rPr lang="en-GB" sz="1800" dirty="0">
                <a:effectLst/>
                <a:latin typeface="Calibri" panose="020F0502020204030204" pitchFamily="34" charset="0"/>
                <a:ea typeface="Calibri" panose="020F0502020204030204" pitchFamily="34" charset="0"/>
                <a:cs typeface="Times New Roman" panose="02020603050405020304" pitchFamily="18" charset="0"/>
              </a:rPr>
              <a:t> i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dalje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postoje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odredbe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koje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već</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sadrži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Kodeka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novinara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Srbije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zakoni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ili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Smernice</a:t>
            </a:r>
            <a:r>
              <a:rPr lang="en-GB" sz="1800" dirty="0">
                <a:effectLst/>
                <a:latin typeface="Calibri" panose="020F0502020204030204" pitchFamily="34" charset="0"/>
                <a:ea typeface="Calibri" panose="020F0502020204030204" pitchFamily="34" charset="0"/>
                <a:cs typeface="Times New Roman" panose="02020603050405020304" pitchFamily="18" charset="0"/>
              </a:rPr>
              <a:t> za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primenu</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Kodeksa</a:t>
            </a:r>
            <a:r>
              <a:rPr lang="en-GB" sz="1800" dirty="0">
                <a:effectLst/>
                <a:latin typeface="Calibri" panose="020F0502020204030204" pitchFamily="34" charset="0"/>
                <a:ea typeface="Calibri" panose="020F0502020204030204" pitchFamily="34" charset="0"/>
                <a:cs typeface="Times New Roman" panose="02020603050405020304" pitchFamily="18" charset="0"/>
              </a:rPr>
              <a:t> u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onlajn</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okruženju</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ih</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nije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bilo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potrebe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ponavljati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1800" dirty="0" err="1">
                <a:effectLst/>
                <a:latin typeface="Calibri" panose="020F0502020204030204" pitchFamily="34" charset="0"/>
                <a:ea typeface="Calibri" panose="020F0502020204030204" pitchFamily="34" charset="0"/>
                <a:cs typeface="Times New Roman" panose="02020603050405020304" pitchFamily="18" charset="0"/>
              </a:rPr>
              <a:t>Redakcije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nisu</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pokazale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dovoljno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inicijative</a:t>
            </a:r>
            <a:r>
              <a:rPr lang="en-GB" sz="1800" dirty="0">
                <a:effectLst/>
                <a:latin typeface="Calibri" panose="020F0502020204030204" pitchFamily="34" charset="0"/>
                <a:ea typeface="Calibri" panose="020F0502020204030204" pitchFamily="34" charset="0"/>
                <a:cs typeface="Times New Roman" panose="02020603050405020304" pitchFamily="18" charset="0"/>
              </a:rPr>
              <a:t> za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detaljno</a:t>
            </a:r>
            <a:r>
              <a:rPr lang="en-GB" sz="1800" dirty="0">
                <a:effectLst/>
                <a:latin typeface="Calibri" panose="020F0502020204030204" pitchFamily="34" charset="0"/>
                <a:ea typeface="Calibri" panose="020F0502020204030204" pitchFamily="34" charset="0"/>
                <a:cs typeface="Times New Roman" panose="02020603050405020304" pitchFamily="18" charset="0"/>
              </a:rPr>
              <a:t> i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precizno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regulisanje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odnosa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između</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menadžmenta</a:t>
            </a:r>
            <a:r>
              <a:rPr lang="en-GB" sz="1800" dirty="0">
                <a:effectLst/>
                <a:latin typeface="Calibri" panose="020F0502020204030204" pitchFamily="34" charset="0"/>
                <a:ea typeface="Calibri" panose="020F0502020204030204" pitchFamily="34" charset="0"/>
                <a:cs typeface="Times New Roman" panose="02020603050405020304" pitchFamily="18" charset="0"/>
              </a:rPr>
              <a:t> i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redakcije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sem</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načelnih</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odredbi</a:t>
            </a:r>
            <a:r>
              <a:rPr lang="en-GB" sz="1800" dirty="0">
                <a:effectLst/>
                <a:latin typeface="Calibri" panose="020F0502020204030204" pitchFamily="34" charset="0"/>
                <a:ea typeface="Calibri" panose="020F0502020204030204" pitchFamily="34" charset="0"/>
                <a:cs typeface="Times New Roman" panose="02020603050405020304" pitchFamily="18" charset="0"/>
              </a:rPr>
              <a:t> o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nezavinsoti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uređivačke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politike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čemu</a:t>
            </a:r>
            <a:r>
              <a:rPr lang="en-GB" sz="1800" dirty="0">
                <a:effectLst/>
                <a:latin typeface="Calibri" panose="020F0502020204030204" pitchFamily="34" charset="0"/>
                <a:ea typeface="Calibri" panose="020F0502020204030204" pitchFamily="34" charset="0"/>
                <a:cs typeface="Times New Roman" panose="02020603050405020304" pitchFamily="18" charset="0"/>
              </a:rPr>
              <a:t> bi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interni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kodeksi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trebalo</a:t>
            </a:r>
            <a:r>
              <a:rPr lang="en-GB" sz="1800" dirty="0">
                <a:effectLst/>
                <a:latin typeface="Calibri" panose="020F0502020204030204" pitchFamily="34" charset="0"/>
                <a:ea typeface="Calibri" panose="020F0502020204030204" pitchFamily="34" charset="0"/>
                <a:cs typeface="Times New Roman" panose="02020603050405020304" pitchFamily="18" charset="0"/>
              </a:rPr>
              <a:t> da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služe</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05737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8EF7E-D37F-DEB5-9CE3-9D182A8B4125}"/>
              </a:ext>
            </a:extLst>
          </p:cNvPr>
          <p:cNvSpPr>
            <a:spLocks noGrp="1"/>
          </p:cNvSpPr>
          <p:nvPr>
            <p:ph type="title"/>
          </p:nvPr>
        </p:nvSpPr>
        <p:spPr/>
        <p:txBody>
          <a:bodyPr/>
          <a:lstStyle/>
          <a:p>
            <a:r>
              <a:rPr lang="sr-Latn-RS" sz="2800" dirty="0">
                <a:latin typeface="+mn-lt"/>
                <a:ea typeface="+mn-ea"/>
                <a:cs typeface="+mn-cs"/>
              </a:rPr>
              <a:t>ZAVRŠNA RAZMATRANJA</a:t>
            </a:r>
            <a:endParaRPr lang="en-US" sz="2800" dirty="0">
              <a:latin typeface="+mn-lt"/>
              <a:ea typeface="+mn-ea"/>
              <a:cs typeface="+mn-cs"/>
            </a:endParaRPr>
          </a:p>
        </p:txBody>
      </p:sp>
      <p:sp>
        <p:nvSpPr>
          <p:cNvPr id="3" name="Content Placeholder 2">
            <a:extLst>
              <a:ext uri="{FF2B5EF4-FFF2-40B4-BE49-F238E27FC236}">
                <a16:creationId xmlns:a16="http://schemas.microsoft.com/office/drawing/2014/main" id="{EB4A839F-E004-9866-DF9F-16C50A2B98FE}"/>
              </a:ext>
            </a:extLst>
          </p:cNvPr>
          <p:cNvSpPr>
            <a:spLocks noGrp="1"/>
          </p:cNvSpPr>
          <p:nvPr>
            <p:ph idx="1"/>
          </p:nvPr>
        </p:nvSpPr>
        <p:spPr/>
        <p:txBody>
          <a:bodyPr/>
          <a:lstStyle/>
          <a:p>
            <a:pPr>
              <a:lnSpc>
                <a:spcPct val="107000"/>
              </a:lnSpc>
              <a:spcAft>
                <a:spcPts val="800"/>
              </a:spcAft>
            </a:pPr>
            <a:r>
              <a:rPr lang="sr-Latn-RS" sz="1800" dirty="0">
                <a:effectLst/>
                <a:latin typeface="Calibri" panose="020F0502020204030204" pitchFamily="34" charset="0"/>
                <a:ea typeface="Calibri" panose="020F0502020204030204" pitchFamily="34" charset="0"/>
                <a:cs typeface="Times New Roman" panose="02020603050405020304" pitchFamily="18" charset="0"/>
              </a:rPr>
              <a:t>Pogledajte snimak tribine na kojoj predstavnici dva lokalna medija i dve ekspertkinje govore o svojim iskustvima u izradi internih kodeksa, kako bi ohrabrili kolege da, u skladu sa svojm potrebama, izrade set principa ili dokumenata o uređivačkoj politici i dobroj novinarskoj praksi, u skladu sa Kodeksom novinara Srbije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sr-Latn-R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https://www.youtube.com/watch?v=2jqlbZpi1Ak&amp;list=PLRyfu7M8hr3OEoIYKBaX9fYgacxibpvIw&amp;index=50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75810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8EF7E-D37F-DEB5-9CE3-9D182A8B4125}"/>
              </a:ext>
            </a:extLst>
          </p:cNvPr>
          <p:cNvSpPr>
            <a:spLocks noGrp="1"/>
          </p:cNvSpPr>
          <p:nvPr>
            <p:ph type="title"/>
          </p:nvPr>
        </p:nvSpPr>
        <p:spPr/>
        <p:txBody>
          <a:bodyPr/>
          <a:lstStyle/>
          <a:p>
            <a:r>
              <a:rPr lang="sr-Latn-RS" sz="2800" dirty="0">
                <a:latin typeface="+mn-lt"/>
                <a:ea typeface="+mn-ea"/>
                <a:cs typeface="+mn-cs"/>
              </a:rPr>
              <a:t>UVOD</a:t>
            </a:r>
            <a:br>
              <a:rPr lang="sr-Latn-RS" sz="2800" dirty="0">
                <a:latin typeface="+mn-lt"/>
                <a:ea typeface="+mn-ea"/>
                <a:cs typeface="+mn-cs"/>
              </a:rPr>
            </a:br>
            <a:endParaRPr lang="en-US" sz="2800" dirty="0">
              <a:latin typeface="+mn-lt"/>
              <a:ea typeface="+mn-ea"/>
              <a:cs typeface="+mn-cs"/>
            </a:endParaRPr>
          </a:p>
        </p:txBody>
      </p:sp>
      <p:sp>
        <p:nvSpPr>
          <p:cNvPr id="3" name="Content Placeholder 2">
            <a:extLst>
              <a:ext uri="{FF2B5EF4-FFF2-40B4-BE49-F238E27FC236}">
                <a16:creationId xmlns:a16="http://schemas.microsoft.com/office/drawing/2014/main" id="{EB4A839F-E004-9866-DF9F-16C50A2B98FE}"/>
              </a:ext>
            </a:extLst>
          </p:cNvPr>
          <p:cNvSpPr>
            <a:spLocks noGrp="1"/>
          </p:cNvSpPr>
          <p:nvPr>
            <p:ph idx="1"/>
          </p:nvPr>
        </p:nvSpPr>
        <p:spPr/>
        <p:txBody>
          <a:bodyPr/>
          <a:lstStyle/>
          <a:p>
            <a:r>
              <a:rPr lang="en-US" dirty="0"/>
              <a:t>Pored </a:t>
            </a:r>
            <a:r>
              <a:rPr lang="sr-Latn-RS" sz="2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Kodeksa novinara Srbije</a:t>
            </a:r>
            <a:r>
              <a:rPr lang="sr-Latn-RS" sz="2800" u="sng" dirty="0">
                <a:solidFill>
                  <a:srgbClr val="0563C1"/>
                </a:solidFill>
                <a:latin typeface="Calibri" panose="020F0502020204030204" pitchFamily="34" charset="0"/>
                <a:ea typeface="Calibri" panose="020F0502020204030204" pitchFamily="34" charset="0"/>
                <a:cs typeface="Times New Roman" panose="02020603050405020304" pitchFamily="18" charset="0"/>
              </a:rPr>
              <a:t>,</a:t>
            </a:r>
            <a:r>
              <a:rPr lang="sr-Latn-RS" dirty="0"/>
              <a:t> </a:t>
            </a:r>
            <a:r>
              <a:rPr lang="en-US" dirty="0"/>
              <a:t>koji </a:t>
            </a:r>
            <a:r>
              <a:rPr lang="en-US" dirty="0" err="1"/>
              <a:t>su</a:t>
            </a:r>
            <a:r>
              <a:rPr lang="en-US" dirty="0"/>
              <a:t> </a:t>
            </a:r>
            <a:r>
              <a:rPr lang="en-US" dirty="0" err="1"/>
              <a:t>napisala</a:t>
            </a:r>
            <a:r>
              <a:rPr lang="en-US" dirty="0"/>
              <a:t> </a:t>
            </a:r>
            <a:r>
              <a:rPr lang="en-US" dirty="0" err="1"/>
              <a:t>dva</a:t>
            </a:r>
            <a:r>
              <a:rPr lang="en-US" dirty="0"/>
              <a:t> </a:t>
            </a:r>
            <a:r>
              <a:rPr lang="en-US" dirty="0" err="1"/>
              <a:t>najveća</a:t>
            </a:r>
            <a:r>
              <a:rPr lang="en-US" dirty="0"/>
              <a:t> </a:t>
            </a:r>
            <a:r>
              <a:rPr lang="en-US" dirty="0" err="1"/>
              <a:t>novinarska</a:t>
            </a:r>
            <a:r>
              <a:rPr lang="en-US" dirty="0"/>
              <a:t> </a:t>
            </a:r>
            <a:r>
              <a:rPr lang="en-US" dirty="0" err="1"/>
              <a:t>udruženja</a:t>
            </a:r>
            <a:r>
              <a:rPr lang="en-US" dirty="0"/>
              <a:t> i </a:t>
            </a:r>
            <a:r>
              <a:rPr lang="sr-Latn-RS" sz="2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Smernica za primenu Kodeksa u onlajn okruženju</a:t>
            </a:r>
            <a:r>
              <a:rPr lang="sr-Latn-RS" sz="2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a:t>
            </a:r>
            <a:r>
              <a:rPr lang="sr-Latn-RS" dirty="0"/>
              <a:t> </a:t>
            </a:r>
            <a:r>
              <a:rPr lang="en-US" dirty="0" err="1"/>
              <a:t>koj</a:t>
            </a:r>
            <a:r>
              <a:rPr lang="sr-Latn-RS" dirty="0"/>
              <a:t>e</a:t>
            </a:r>
            <a:r>
              <a:rPr lang="en-US" dirty="0"/>
              <a:t> je </a:t>
            </a:r>
            <a:r>
              <a:rPr lang="en-US" dirty="0" err="1"/>
              <a:t>razvio</a:t>
            </a:r>
            <a:r>
              <a:rPr lang="en-US" dirty="0"/>
              <a:t> </a:t>
            </a:r>
            <a:r>
              <a:rPr lang="en-US" dirty="0" err="1"/>
              <a:t>Savet</a:t>
            </a:r>
            <a:r>
              <a:rPr lang="en-US" dirty="0"/>
              <a:t> za </a:t>
            </a:r>
            <a:r>
              <a:rPr lang="en-US" dirty="0" err="1"/>
              <a:t>štampu</a:t>
            </a:r>
            <a:r>
              <a:rPr lang="en-US" dirty="0"/>
              <a:t>, </a:t>
            </a:r>
            <a:r>
              <a:rPr lang="en-US" dirty="0" err="1"/>
              <a:t>mediji</a:t>
            </a:r>
            <a:r>
              <a:rPr lang="en-US" dirty="0"/>
              <a:t> </a:t>
            </a:r>
            <a:r>
              <a:rPr lang="en-US" dirty="0" err="1"/>
              <a:t>sve</a:t>
            </a:r>
            <a:r>
              <a:rPr lang="en-US" dirty="0"/>
              <a:t> </a:t>
            </a:r>
            <a:r>
              <a:rPr lang="en-US" dirty="0" err="1"/>
              <a:t>češće</a:t>
            </a:r>
            <a:r>
              <a:rPr lang="en-US" dirty="0"/>
              <a:t> </a:t>
            </a:r>
            <a:r>
              <a:rPr lang="en-US" dirty="0" err="1"/>
              <a:t>stvaraju</a:t>
            </a:r>
            <a:r>
              <a:rPr lang="en-US" dirty="0"/>
              <a:t> </a:t>
            </a:r>
            <a:r>
              <a:rPr lang="en-US" dirty="0" err="1"/>
              <a:t>svoje</a:t>
            </a:r>
            <a:r>
              <a:rPr lang="en-US" dirty="0"/>
              <a:t> interne </a:t>
            </a:r>
            <a:r>
              <a:rPr lang="en-US" dirty="0" err="1"/>
              <a:t>kodekse</a:t>
            </a:r>
            <a:r>
              <a:rPr lang="en-US" dirty="0"/>
              <a:t>.</a:t>
            </a:r>
            <a:endParaRPr lang="sr-Latn-RS" dirty="0"/>
          </a:p>
          <a:p>
            <a:r>
              <a:rPr lang="en-US" dirty="0" err="1"/>
              <a:t>Interni</a:t>
            </a:r>
            <a:r>
              <a:rPr lang="en-US" dirty="0"/>
              <a:t> </a:t>
            </a:r>
            <a:r>
              <a:rPr lang="en-US" dirty="0" err="1"/>
              <a:t>novinarski</a:t>
            </a:r>
            <a:r>
              <a:rPr lang="en-US" dirty="0"/>
              <a:t> </a:t>
            </a:r>
            <a:r>
              <a:rPr lang="en-US" dirty="0" err="1"/>
              <a:t>kodeksi</a:t>
            </a:r>
            <a:r>
              <a:rPr lang="en-US" dirty="0"/>
              <a:t> </a:t>
            </a:r>
            <a:r>
              <a:rPr lang="en-US" dirty="0" err="1"/>
              <a:t>služe</a:t>
            </a:r>
            <a:r>
              <a:rPr lang="en-US" dirty="0"/>
              <a:t> </a:t>
            </a:r>
            <a:r>
              <a:rPr lang="en-US" dirty="0" err="1"/>
              <a:t>kao</a:t>
            </a:r>
            <a:r>
              <a:rPr lang="en-US" dirty="0"/>
              <a:t> </a:t>
            </a:r>
            <a:r>
              <a:rPr lang="en-US" dirty="0" err="1"/>
              <a:t>pomoć</a:t>
            </a:r>
            <a:r>
              <a:rPr lang="en-US" dirty="0"/>
              <a:t> </a:t>
            </a:r>
            <a:r>
              <a:rPr lang="en-US" dirty="0" err="1"/>
              <a:t>redakcijama</a:t>
            </a:r>
            <a:r>
              <a:rPr lang="en-US" dirty="0"/>
              <a:t> u </a:t>
            </a:r>
            <a:r>
              <a:rPr lang="en-US" dirty="0" err="1"/>
              <a:t>otklanjanju</a:t>
            </a:r>
            <a:r>
              <a:rPr lang="en-US" dirty="0"/>
              <a:t> </a:t>
            </a:r>
            <a:r>
              <a:rPr lang="en-US" dirty="0" err="1"/>
              <a:t>dilema</a:t>
            </a:r>
            <a:r>
              <a:rPr lang="en-US" dirty="0"/>
              <a:t> </a:t>
            </a:r>
            <a:r>
              <a:rPr lang="en-US" dirty="0" err="1"/>
              <a:t>pri</a:t>
            </a:r>
            <a:r>
              <a:rPr lang="en-US" dirty="0"/>
              <a:t> </a:t>
            </a:r>
            <a:r>
              <a:rPr lang="en-US" dirty="0" err="1"/>
              <a:t>radu</a:t>
            </a:r>
            <a:r>
              <a:rPr lang="en-US" dirty="0"/>
              <a:t> </a:t>
            </a:r>
            <a:endParaRPr lang="sr-Latn-RS" dirty="0"/>
          </a:p>
          <a:p>
            <a:r>
              <a:rPr lang="sr-Latn-RS" dirty="0"/>
              <a:t>M</a:t>
            </a:r>
            <a:r>
              <a:rPr lang="en-US" dirty="0" err="1"/>
              <a:t>nogi</a:t>
            </a:r>
            <a:r>
              <a:rPr lang="en-US" dirty="0"/>
              <a:t> </a:t>
            </a:r>
            <a:r>
              <a:rPr lang="en-US" dirty="0" err="1"/>
              <a:t>misle</a:t>
            </a:r>
            <a:r>
              <a:rPr lang="en-US" dirty="0"/>
              <a:t> da </a:t>
            </a:r>
            <a:r>
              <a:rPr lang="en-US" dirty="0" err="1"/>
              <a:t>će</a:t>
            </a:r>
            <a:r>
              <a:rPr lang="en-US" dirty="0"/>
              <a:t> </a:t>
            </a:r>
            <a:r>
              <a:rPr lang="en-US" dirty="0" err="1"/>
              <a:t>svi</a:t>
            </a:r>
            <a:r>
              <a:rPr lang="en-US" dirty="0"/>
              <a:t> </a:t>
            </a:r>
            <a:r>
              <a:rPr lang="en-US" dirty="0" err="1"/>
              <a:t>ozbiljniji</a:t>
            </a:r>
            <a:r>
              <a:rPr lang="en-US" dirty="0"/>
              <a:t> </a:t>
            </a:r>
            <a:r>
              <a:rPr lang="en-US" dirty="0" err="1"/>
              <a:t>mediji</a:t>
            </a:r>
            <a:r>
              <a:rPr lang="en-US" dirty="0"/>
              <a:t>, u </a:t>
            </a:r>
            <a:r>
              <a:rPr lang="en-US" dirty="0" err="1"/>
              <a:t>nekom</a:t>
            </a:r>
            <a:r>
              <a:rPr lang="en-US" dirty="0"/>
              <a:t> </a:t>
            </a:r>
            <a:r>
              <a:rPr lang="en-US" dirty="0" err="1"/>
              <a:t>momentu</a:t>
            </a:r>
            <a:r>
              <a:rPr lang="en-US" dirty="0"/>
              <a:t>, </a:t>
            </a:r>
            <a:r>
              <a:rPr lang="en-US" dirty="0" err="1"/>
              <a:t>morati</a:t>
            </a:r>
            <a:r>
              <a:rPr lang="en-US" dirty="0"/>
              <a:t> da </a:t>
            </a:r>
            <a:r>
              <a:rPr lang="en-US" dirty="0" err="1"/>
              <a:t>izrade</a:t>
            </a:r>
            <a:r>
              <a:rPr lang="en-US" dirty="0"/>
              <a:t> </a:t>
            </a:r>
            <a:r>
              <a:rPr lang="en-US" dirty="0" err="1"/>
              <a:t>ovakvu</a:t>
            </a:r>
            <a:r>
              <a:rPr lang="en-US" dirty="0"/>
              <a:t> </a:t>
            </a:r>
            <a:r>
              <a:rPr lang="en-US" dirty="0" err="1"/>
              <a:t>vrstu</a:t>
            </a:r>
            <a:r>
              <a:rPr lang="en-US" dirty="0"/>
              <a:t> </a:t>
            </a:r>
            <a:r>
              <a:rPr lang="en-US" dirty="0" err="1"/>
              <a:t>dokumenta</a:t>
            </a:r>
            <a:r>
              <a:rPr lang="en-US" dirty="0"/>
              <a:t>. </a:t>
            </a:r>
          </a:p>
        </p:txBody>
      </p:sp>
    </p:spTree>
    <p:extLst>
      <p:ext uri="{BB962C8B-B14F-4D97-AF65-F5344CB8AC3E}">
        <p14:creationId xmlns:p14="http://schemas.microsoft.com/office/powerpoint/2010/main" val="2855376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8EF7E-D37F-DEB5-9CE3-9D182A8B4125}"/>
              </a:ext>
            </a:extLst>
          </p:cNvPr>
          <p:cNvSpPr>
            <a:spLocks noGrp="1"/>
          </p:cNvSpPr>
          <p:nvPr>
            <p:ph type="title"/>
          </p:nvPr>
        </p:nvSpPr>
        <p:spPr/>
        <p:txBody>
          <a:bodyPr/>
          <a:lstStyle/>
          <a:p>
            <a:r>
              <a:rPr lang="sr-Latn-RS" sz="2800" dirty="0">
                <a:latin typeface="+mn-lt"/>
                <a:ea typeface="+mn-ea"/>
                <a:cs typeface="+mn-cs"/>
              </a:rPr>
              <a:t>UVOD</a:t>
            </a:r>
            <a:br>
              <a:rPr lang="sr-Latn-RS" sz="2800" dirty="0">
                <a:latin typeface="+mn-lt"/>
                <a:ea typeface="+mn-ea"/>
                <a:cs typeface="+mn-cs"/>
              </a:rPr>
            </a:br>
            <a:endParaRPr lang="en-US" sz="2800" dirty="0">
              <a:latin typeface="+mn-lt"/>
              <a:ea typeface="+mn-ea"/>
              <a:cs typeface="+mn-cs"/>
            </a:endParaRPr>
          </a:p>
        </p:txBody>
      </p:sp>
      <p:sp>
        <p:nvSpPr>
          <p:cNvPr id="3" name="Content Placeholder 2">
            <a:extLst>
              <a:ext uri="{FF2B5EF4-FFF2-40B4-BE49-F238E27FC236}">
                <a16:creationId xmlns:a16="http://schemas.microsoft.com/office/drawing/2014/main" id="{EB4A839F-E004-9866-DF9F-16C50A2B98FE}"/>
              </a:ext>
            </a:extLst>
          </p:cNvPr>
          <p:cNvSpPr>
            <a:spLocks noGrp="1"/>
          </p:cNvSpPr>
          <p:nvPr>
            <p:ph idx="1"/>
          </p:nvPr>
        </p:nvSpPr>
        <p:spPr/>
        <p:txBody>
          <a:bodyPr/>
          <a:lstStyle/>
          <a:p>
            <a:r>
              <a:rPr lang="en-US" dirty="0"/>
              <a:t> </a:t>
            </a:r>
            <a:r>
              <a:rPr lang="en-US" dirty="0" err="1"/>
              <a:t>Često</a:t>
            </a:r>
            <a:r>
              <a:rPr lang="en-US" dirty="0"/>
              <a:t> </a:t>
            </a:r>
            <a:r>
              <a:rPr lang="en-US" dirty="0" err="1"/>
              <a:t>pitanje</a:t>
            </a:r>
            <a:r>
              <a:rPr lang="en-US" dirty="0"/>
              <a:t> </a:t>
            </a:r>
            <a:r>
              <a:rPr lang="en-US" dirty="0" err="1"/>
              <a:t>prilikom</a:t>
            </a:r>
            <a:r>
              <a:rPr lang="en-US" dirty="0"/>
              <a:t> </a:t>
            </a:r>
            <a:r>
              <a:rPr lang="en-US" dirty="0" err="1"/>
              <a:t>pisanja</a:t>
            </a:r>
            <a:r>
              <a:rPr lang="en-US" dirty="0"/>
              <a:t> </a:t>
            </a:r>
            <a:r>
              <a:rPr lang="en-US" dirty="0" err="1"/>
              <a:t>internog</a:t>
            </a:r>
            <a:r>
              <a:rPr lang="en-US" dirty="0"/>
              <a:t> </a:t>
            </a:r>
            <a:r>
              <a:rPr lang="en-US" dirty="0" err="1"/>
              <a:t>kodeksa</a:t>
            </a:r>
            <a:r>
              <a:rPr lang="en-US" dirty="0"/>
              <a:t> je: da li da </a:t>
            </a:r>
            <a:r>
              <a:rPr lang="en-US" dirty="0" err="1"/>
              <a:t>radimo</a:t>
            </a:r>
            <a:r>
              <a:rPr lang="en-US" dirty="0"/>
              <a:t> </a:t>
            </a:r>
            <a:r>
              <a:rPr lang="en-US" dirty="0" err="1"/>
              <a:t>sami</a:t>
            </a:r>
            <a:r>
              <a:rPr lang="en-US" dirty="0"/>
              <a:t> </a:t>
            </a:r>
            <a:r>
              <a:rPr lang="en-US" dirty="0" err="1"/>
              <a:t>ili</a:t>
            </a:r>
            <a:r>
              <a:rPr lang="en-US" dirty="0"/>
              <a:t> da </a:t>
            </a:r>
            <a:r>
              <a:rPr lang="en-US" dirty="0" err="1"/>
              <a:t>angažujemo</a:t>
            </a:r>
            <a:r>
              <a:rPr lang="en-US" dirty="0"/>
              <a:t> </a:t>
            </a:r>
            <a:r>
              <a:rPr lang="en-US" dirty="0" err="1"/>
              <a:t>trenera</a:t>
            </a:r>
            <a:r>
              <a:rPr lang="en-US" dirty="0"/>
              <a:t> </a:t>
            </a:r>
            <a:r>
              <a:rPr lang="en-US" dirty="0" err="1"/>
              <a:t>ili</a:t>
            </a:r>
            <a:r>
              <a:rPr lang="en-US" dirty="0"/>
              <a:t> </a:t>
            </a:r>
            <a:r>
              <a:rPr lang="en-US" dirty="0" err="1"/>
              <a:t>konsultanta</a:t>
            </a:r>
            <a:r>
              <a:rPr lang="en-US" dirty="0"/>
              <a:t>. </a:t>
            </a:r>
            <a:endParaRPr lang="sr-Latn-RS" dirty="0"/>
          </a:p>
          <a:p>
            <a:r>
              <a:rPr lang="en-US" dirty="0" err="1"/>
              <a:t>Odgovor</a:t>
            </a:r>
            <a:r>
              <a:rPr lang="en-US" dirty="0"/>
              <a:t> je</a:t>
            </a:r>
            <a:r>
              <a:rPr lang="sr-Latn-RS" dirty="0"/>
              <a:t>,</a:t>
            </a:r>
            <a:r>
              <a:rPr lang="en-US" dirty="0"/>
              <a:t> </a:t>
            </a:r>
            <a:r>
              <a:rPr lang="en-US" dirty="0" err="1"/>
              <a:t>naravno</a:t>
            </a:r>
            <a:r>
              <a:rPr lang="sr-Latn-RS" dirty="0"/>
              <a:t>,</a:t>
            </a:r>
            <a:r>
              <a:rPr lang="en-US" dirty="0"/>
              <a:t> </a:t>
            </a:r>
            <a:r>
              <a:rPr lang="en-US" dirty="0" err="1"/>
              <a:t>jasan</a:t>
            </a:r>
            <a:r>
              <a:rPr lang="en-US" dirty="0"/>
              <a:t>. Niko </a:t>
            </a:r>
            <a:r>
              <a:rPr lang="en-US" dirty="0" err="1"/>
              <a:t>nije</a:t>
            </a:r>
            <a:r>
              <a:rPr lang="en-US" dirty="0"/>
              <a:t> u </a:t>
            </a:r>
            <a:r>
              <a:rPr lang="en-US" dirty="0" err="1"/>
              <a:t>stanju</a:t>
            </a:r>
            <a:r>
              <a:rPr lang="en-US" dirty="0"/>
              <a:t> da </a:t>
            </a:r>
            <a:r>
              <a:rPr lang="en-US" dirty="0" err="1"/>
              <a:t>ovaj</a:t>
            </a:r>
            <a:r>
              <a:rPr lang="en-US" dirty="0"/>
              <a:t> </a:t>
            </a:r>
            <a:r>
              <a:rPr lang="en-US" dirty="0" err="1"/>
              <a:t>posao</a:t>
            </a:r>
            <a:r>
              <a:rPr lang="en-US" dirty="0"/>
              <a:t> (dobro) </a:t>
            </a:r>
            <a:r>
              <a:rPr lang="en-US" dirty="0" err="1"/>
              <a:t>uradi</a:t>
            </a:r>
            <a:r>
              <a:rPr lang="en-US" dirty="0"/>
              <a:t> </a:t>
            </a:r>
            <a:r>
              <a:rPr lang="en-US" dirty="0" err="1"/>
              <a:t>umesto</a:t>
            </a:r>
            <a:r>
              <a:rPr lang="en-US" dirty="0"/>
              <a:t> vas. </a:t>
            </a:r>
            <a:endParaRPr lang="sr-Latn-RS" dirty="0"/>
          </a:p>
          <a:p>
            <a:r>
              <a:rPr lang="en-US" dirty="0"/>
              <a:t>Tr</a:t>
            </a:r>
            <a:r>
              <a:rPr lang="sr-Latn-RS" dirty="0"/>
              <a:t>e</a:t>
            </a:r>
            <a:r>
              <a:rPr lang="en-US" dirty="0" err="1"/>
              <a:t>ner</a:t>
            </a:r>
            <a:r>
              <a:rPr lang="en-US" dirty="0"/>
              <a:t> </a:t>
            </a:r>
            <a:r>
              <a:rPr lang="en-US" dirty="0" err="1"/>
              <a:t>ili</a:t>
            </a:r>
            <a:r>
              <a:rPr lang="en-US" dirty="0"/>
              <a:t> </a:t>
            </a:r>
            <a:r>
              <a:rPr lang="en-US" dirty="0" err="1"/>
              <a:t>konsultant</a:t>
            </a:r>
            <a:r>
              <a:rPr lang="en-US" dirty="0"/>
              <a:t> </a:t>
            </a:r>
            <a:r>
              <a:rPr lang="en-US" dirty="0" err="1"/>
              <a:t>može</a:t>
            </a:r>
            <a:r>
              <a:rPr lang="en-US" dirty="0"/>
              <a:t> da </a:t>
            </a:r>
            <a:r>
              <a:rPr lang="en-US" dirty="0" err="1"/>
              <a:t>vam</a:t>
            </a:r>
            <a:r>
              <a:rPr lang="en-US" dirty="0"/>
              <a:t> </a:t>
            </a:r>
            <a:r>
              <a:rPr lang="en-US" dirty="0" err="1"/>
              <a:t>pomogne</a:t>
            </a:r>
            <a:r>
              <a:rPr lang="en-US" dirty="0"/>
              <a:t> da </a:t>
            </a:r>
            <a:r>
              <a:rPr lang="en-US" dirty="0" err="1"/>
              <a:t>posao</a:t>
            </a:r>
            <a:r>
              <a:rPr lang="en-US" dirty="0"/>
              <a:t> </a:t>
            </a:r>
            <a:r>
              <a:rPr lang="en-US" dirty="0" err="1"/>
              <a:t>uradite</a:t>
            </a:r>
            <a:r>
              <a:rPr lang="en-US" dirty="0"/>
              <a:t> u </a:t>
            </a:r>
            <a:r>
              <a:rPr lang="en-US" dirty="0" err="1"/>
              <a:t>određenom</a:t>
            </a:r>
            <a:r>
              <a:rPr lang="en-US" dirty="0"/>
              <a:t> </a:t>
            </a:r>
            <a:r>
              <a:rPr lang="en-US" dirty="0" err="1"/>
              <a:t>vremenskom</a:t>
            </a:r>
            <a:r>
              <a:rPr lang="en-US" dirty="0"/>
              <a:t> </a:t>
            </a:r>
            <a:r>
              <a:rPr lang="en-US" dirty="0" err="1"/>
              <a:t>roku</a:t>
            </a:r>
            <a:r>
              <a:rPr lang="en-US" dirty="0"/>
              <a:t>, da vas </a:t>
            </a:r>
            <a:r>
              <a:rPr lang="en-US" dirty="0" err="1"/>
              <a:t>usmeri</a:t>
            </a:r>
            <a:r>
              <a:rPr lang="en-US" dirty="0"/>
              <a:t> u </a:t>
            </a:r>
            <a:r>
              <a:rPr lang="en-US" dirty="0" err="1"/>
              <a:t>dobrom</a:t>
            </a:r>
            <a:r>
              <a:rPr lang="en-US" dirty="0"/>
              <a:t> </a:t>
            </a:r>
            <a:r>
              <a:rPr lang="en-US" dirty="0" err="1"/>
              <a:t>pravcu</a:t>
            </a:r>
            <a:r>
              <a:rPr lang="sr-Latn-RS" dirty="0"/>
              <a:t>.</a:t>
            </a:r>
            <a:endParaRPr lang="en-US" dirty="0"/>
          </a:p>
        </p:txBody>
      </p:sp>
    </p:spTree>
    <p:extLst>
      <p:ext uri="{BB962C8B-B14F-4D97-AF65-F5344CB8AC3E}">
        <p14:creationId xmlns:p14="http://schemas.microsoft.com/office/powerpoint/2010/main" val="2035914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8EF7E-D37F-DEB5-9CE3-9D182A8B4125}"/>
              </a:ext>
            </a:extLst>
          </p:cNvPr>
          <p:cNvSpPr>
            <a:spLocks noGrp="1"/>
          </p:cNvSpPr>
          <p:nvPr>
            <p:ph type="title"/>
          </p:nvPr>
        </p:nvSpPr>
        <p:spPr/>
        <p:txBody>
          <a:bodyPr/>
          <a:lstStyle/>
          <a:p>
            <a:r>
              <a:rPr lang="sr-Latn-RS" sz="2800" dirty="0">
                <a:latin typeface="+mn-lt"/>
                <a:ea typeface="+mn-ea"/>
                <a:cs typeface="+mn-cs"/>
              </a:rPr>
              <a:t>PRIPREMNI SASTANAK </a:t>
            </a:r>
            <a:endParaRPr lang="en-US" sz="2800" dirty="0">
              <a:latin typeface="+mn-lt"/>
              <a:ea typeface="+mn-ea"/>
              <a:cs typeface="+mn-cs"/>
            </a:endParaRPr>
          </a:p>
        </p:txBody>
      </p:sp>
      <p:sp>
        <p:nvSpPr>
          <p:cNvPr id="3" name="Content Placeholder 2">
            <a:extLst>
              <a:ext uri="{FF2B5EF4-FFF2-40B4-BE49-F238E27FC236}">
                <a16:creationId xmlns:a16="http://schemas.microsoft.com/office/drawing/2014/main" id="{EB4A839F-E004-9866-DF9F-16C50A2B98FE}"/>
              </a:ext>
            </a:extLst>
          </p:cNvPr>
          <p:cNvSpPr>
            <a:spLocks noGrp="1"/>
          </p:cNvSpPr>
          <p:nvPr>
            <p:ph idx="1"/>
          </p:nvPr>
        </p:nvSpPr>
        <p:spPr/>
        <p:txBody>
          <a:bodyPr/>
          <a:lstStyle/>
          <a:p>
            <a:r>
              <a:rPr lang="sr-Latn-RS" dirty="0"/>
              <a:t>Objasniti redakciji da interni kodeks treba da pomogne redakciji</a:t>
            </a:r>
          </a:p>
          <a:p>
            <a:r>
              <a:rPr lang="sr-Latn-RS" dirty="0"/>
              <a:t>Kako će se primjenjivati  </a:t>
            </a:r>
          </a:p>
          <a:p>
            <a:r>
              <a:rPr lang="sr-Latn-RS" dirty="0"/>
              <a:t>Ko će nadgledati primenu internog kodesa</a:t>
            </a:r>
          </a:p>
          <a:p>
            <a:r>
              <a:rPr lang="sr-Latn-RS" dirty="0"/>
              <a:t>Nije novi  vid pritiska na novinare</a:t>
            </a:r>
          </a:p>
          <a:p>
            <a:endParaRPr lang="sr-Latn-RS" dirty="0"/>
          </a:p>
          <a:p>
            <a:r>
              <a:rPr lang="sr-Latn-RS" dirty="0"/>
              <a:t>Zašto interni kodeks   </a:t>
            </a:r>
            <a:r>
              <a:rPr lang="sr-Latn-R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https://youtu.be/2jqlbZpi1Ak?list=PLRyfu7M8hr3OEoIYKBaX9fYgacxibpvIw&amp;t=297</a:t>
            </a:r>
            <a:endParaRPr lang="en-US" dirty="0"/>
          </a:p>
        </p:txBody>
      </p:sp>
    </p:spTree>
    <p:extLst>
      <p:ext uri="{BB962C8B-B14F-4D97-AF65-F5344CB8AC3E}">
        <p14:creationId xmlns:p14="http://schemas.microsoft.com/office/powerpoint/2010/main" val="1386885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8EF7E-D37F-DEB5-9CE3-9D182A8B4125}"/>
              </a:ext>
            </a:extLst>
          </p:cNvPr>
          <p:cNvSpPr>
            <a:spLocks noGrp="1"/>
          </p:cNvSpPr>
          <p:nvPr>
            <p:ph type="title"/>
          </p:nvPr>
        </p:nvSpPr>
        <p:spPr/>
        <p:txBody>
          <a:bodyPr/>
          <a:lstStyle/>
          <a:p>
            <a:r>
              <a:rPr lang="sr-Latn-RS" sz="2800" dirty="0">
                <a:latin typeface="+mn-lt"/>
                <a:ea typeface="+mn-ea"/>
                <a:cs typeface="+mn-cs"/>
              </a:rPr>
              <a:t>PRIPREMNI SASTANAK </a:t>
            </a:r>
            <a:endParaRPr lang="en-US" sz="2800" dirty="0">
              <a:latin typeface="+mn-lt"/>
              <a:ea typeface="+mn-ea"/>
              <a:cs typeface="+mn-cs"/>
            </a:endParaRPr>
          </a:p>
        </p:txBody>
      </p:sp>
      <p:sp>
        <p:nvSpPr>
          <p:cNvPr id="3" name="Content Placeholder 2">
            <a:extLst>
              <a:ext uri="{FF2B5EF4-FFF2-40B4-BE49-F238E27FC236}">
                <a16:creationId xmlns:a16="http://schemas.microsoft.com/office/drawing/2014/main" id="{EB4A839F-E004-9866-DF9F-16C50A2B98FE}"/>
              </a:ext>
            </a:extLst>
          </p:cNvPr>
          <p:cNvSpPr>
            <a:spLocks noGrp="1"/>
          </p:cNvSpPr>
          <p:nvPr>
            <p:ph idx="1"/>
          </p:nvPr>
        </p:nvSpPr>
        <p:spPr/>
        <p:txBody>
          <a:bodyPr/>
          <a:lstStyle/>
          <a:p>
            <a:r>
              <a:rPr lang="en-US" dirty="0" err="1"/>
              <a:t>Drugi</a:t>
            </a:r>
            <a:r>
              <a:rPr lang="en-US" dirty="0"/>
              <a:t> </a:t>
            </a:r>
            <a:r>
              <a:rPr lang="en-US" dirty="0" err="1"/>
              <a:t>korak</a:t>
            </a:r>
            <a:r>
              <a:rPr lang="en-US" dirty="0"/>
              <a:t> je </a:t>
            </a:r>
            <a:r>
              <a:rPr lang="en-US" dirty="0" err="1"/>
              <a:t>identifikovanje</a:t>
            </a:r>
            <a:r>
              <a:rPr lang="en-US" dirty="0"/>
              <a:t> </a:t>
            </a:r>
            <a:r>
              <a:rPr lang="en-US" dirty="0" err="1"/>
              <a:t>problema</a:t>
            </a:r>
            <a:r>
              <a:rPr lang="en-US" dirty="0"/>
              <a:t>. </a:t>
            </a:r>
            <a:endParaRPr lang="sr-Latn-RS" dirty="0"/>
          </a:p>
          <a:p>
            <a:r>
              <a:rPr lang="en-US" dirty="0"/>
              <a:t>Da bi </a:t>
            </a:r>
            <a:r>
              <a:rPr lang="sr-Latn-RS" dirty="0"/>
              <a:t>neki problem mogao da bude rešen,</a:t>
            </a:r>
            <a:r>
              <a:rPr lang="en-US" dirty="0"/>
              <a:t> mora se </a:t>
            </a:r>
            <a:r>
              <a:rPr lang="en-US" dirty="0" err="1"/>
              <a:t>jasno</a:t>
            </a:r>
            <a:r>
              <a:rPr lang="en-US" dirty="0"/>
              <a:t> </a:t>
            </a:r>
            <a:r>
              <a:rPr lang="en-US" dirty="0" err="1"/>
              <a:t>identifikovati</a:t>
            </a:r>
            <a:r>
              <a:rPr lang="en-US" dirty="0"/>
              <a:t> i </a:t>
            </a:r>
            <a:r>
              <a:rPr lang="en-US" dirty="0" err="1"/>
              <a:t>imenovati</a:t>
            </a:r>
            <a:r>
              <a:rPr lang="en-US" dirty="0"/>
              <a:t>. </a:t>
            </a:r>
            <a:endParaRPr lang="sr-Latn-RS" dirty="0"/>
          </a:p>
          <a:p>
            <a:r>
              <a:rPr lang="en-US" dirty="0" err="1"/>
              <a:t>Neke</a:t>
            </a:r>
            <a:r>
              <a:rPr lang="en-US" dirty="0"/>
              <a:t> </a:t>
            </a:r>
            <a:r>
              <a:rPr lang="en-US" dirty="0" err="1"/>
              <a:t>redakcije</a:t>
            </a:r>
            <a:r>
              <a:rPr lang="en-US" dirty="0"/>
              <a:t> </a:t>
            </a:r>
            <a:r>
              <a:rPr lang="en-US" dirty="0" err="1"/>
              <a:t>imaju</a:t>
            </a:r>
            <a:r>
              <a:rPr lang="en-US" dirty="0"/>
              <a:t> problem </a:t>
            </a:r>
            <a:r>
              <a:rPr lang="en-US" dirty="0" err="1"/>
              <a:t>sa</a:t>
            </a:r>
            <a:r>
              <a:rPr lang="en-US" dirty="0"/>
              <a:t> </a:t>
            </a:r>
            <a:r>
              <a:rPr lang="en-US" dirty="0" err="1"/>
              <a:t>mešanjem</a:t>
            </a:r>
            <a:r>
              <a:rPr lang="en-US" dirty="0"/>
              <a:t> </a:t>
            </a:r>
            <a:r>
              <a:rPr lang="en-US" dirty="0" err="1"/>
              <a:t>vlasnika</a:t>
            </a:r>
            <a:r>
              <a:rPr lang="en-US" dirty="0"/>
              <a:t> u </a:t>
            </a:r>
            <a:r>
              <a:rPr lang="en-US" dirty="0" err="1"/>
              <a:t>uređivačku</a:t>
            </a:r>
            <a:r>
              <a:rPr lang="en-US" dirty="0"/>
              <a:t> </a:t>
            </a:r>
            <a:r>
              <a:rPr lang="en-US" dirty="0" err="1"/>
              <a:t>politiku</a:t>
            </a:r>
            <a:r>
              <a:rPr lang="en-US" dirty="0"/>
              <a:t>. </a:t>
            </a:r>
            <a:endParaRPr lang="sr-Latn-RS" dirty="0"/>
          </a:p>
          <a:p>
            <a:r>
              <a:rPr lang="en-US" dirty="0"/>
              <a:t>U </a:t>
            </a:r>
            <a:r>
              <a:rPr lang="en-US" dirty="0" err="1"/>
              <a:t>drugim</a:t>
            </a:r>
            <a:r>
              <a:rPr lang="en-US" dirty="0"/>
              <a:t> </a:t>
            </a:r>
            <a:r>
              <a:rPr lang="en-US" dirty="0" err="1"/>
              <a:t>medijima</a:t>
            </a:r>
            <a:r>
              <a:rPr lang="en-US" dirty="0"/>
              <a:t> marketing </a:t>
            </a:r>
            <a:r>
              <a:rPr lang="en-US" dirty="0" err="1"/>
              <a:t>menadžer</a:t>
            </a:r>
            <a:r>
              <a:rPr lang="en-US" dirty="0"/>
              <a:t> je </a:t>
            </a:r>
            <a:r>
              <a:rPr lang="sr-Latn-RS" dirty="0"/>
              <a:t>„</a:t>
            </a:r>
            <a:r>
              <a:rPr lang="en-US" dirty="0" err="1"/>
              <a:t>glavni</a:t>
            </a:r>
            <a:r>
              <a:rPr lang="sr-Latn-RS" dirty="0"/>
              <a:t>“,</a:t>
            </a:r>
            <a:r>
              <a:rPr lang="en-US" dirty="0"/>
              <a:t> </a:t>
            </a:r>
            <a:r>
              <a:rPr lang="en-US" dirty="0" err="1"/>
              <a:t>pošto</a:t>
            </a:r>
            <a:r>
              <a:rPr lang="en-US" dirty="0"/>
              <a:t> </a:t>
            </a:r>
            <a:r>
              <a:rPr lang="en-US" dirty="0" err="1"/>
              <a:t>svi</a:t>
            </a:r>
            <a:r>
              <a:rPr lang="en-US" dirty="0"/>
              <a:t> </a:t>
            </a:r>
            <a:r>
              <a:rPr lang="en-US" dirty="0" err="1"/>
              <a:t>znaju</a:t>
            </a:r>
            <a:r>
              <a:rPr lang="en-US" dirty="0"/>
              <a:t> ko „</a:t>
            </a:r>
            <a:r>
              <a:rPr lang="en-US" dirty="0" err="1"/>
              <a:t>drži</a:t>
            </a:r>
            <a:r>
              <a:rPr lang="en-US" dirty="0"/>
              <a:t>“ pare. </a:t>
            </a:r>
          </a:p>
        </p:txBody>
      </p:sp>
    </p:spTree>
    <p:extLst>
      <p:ext uri="{BB962C8B-B14F-4D97-AF65-F5344CB8AC3E}">
        <p14:creationId xmlns:p14="http://schemas.microsoft.com/office/powerpoint/2010/main" val="2438711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8EF7E-D37F-DEB5-9CE3-9D182A8B4125}"/>
              </a:ext>
            </a:extLst>
          </p:cNvPr>
          <p:cNvSpPr>
            <a:spLocks noGrp="1"/>
          </p:cNvSpPr>
          <p:nvPr>
            <p:ph type="title"/>
          </p:nvPr>
        </p:nvSpPr>
        <p:spPr/>
        <p:txBody>
          <a:bodyPr/>
          <a:lstStyle/>
          <a:p>
            <a:r>
              <a:rPr lang="sr-Latn-RS" sz="2800" dirty="0">
                <a:latin typeface="+mn-lt"/>
                <a:ea typeface="+mn-ea"/>
                <a:cs typeface="+mn-cs"/>
              </a:rPr>
              <a:t>PRIPREMNI SASTANAK </a:t>
            </a:r>
            <a:endParaRPr lang="en-US" sz="2800" dirty="0">
              <a:latin typeface="+mn-lt"/>
              <a:ea typeface="+mn-ea"/>
              <a:cs typeface="+mn-cs"/>
            </a:endParaRPr>
          </a:p>
        </p:txBody>
      </p:sp>
      <p:sp>
        <p:nvSpPr>
          <p:cNvPr id="3" name="Content Placeholder 2">
            <a:extLst>
              <a:ext uri="{FF2B5EF4-FFF2-40B4-BE49-F238E27FC236}">
                <a16:creationId xmlns:a16="http://schemas.microsoft.com/office/drawing/2014/main" id="{EB4A839F-E004-9866-DF9F-16C50A2B98FE}"/>
              </a:ext>
            </a:extLst>
          </p:cNvPr>
          <p:cNvSpPr>
            <a:spLocks noGrp="1"/>
          </p:cNvSpPr>
          <p:nvPr>
            <p:ph idx="1"/>
          </p:nvPr>
        </p:nvSpPr>
        <p:spPr/>
        <p:txBody>
          <a:bodyPr/>
          <a:lstStyle/>
          <a:p>
            <a:r>
              <a:rPr lang="en-US" dirty="0"/>
              <a:t>Redakcija </a:t>
            </a:r>
            <a:r>
              <a:rPr lang="en-US" dirty="0" err="1"/>
              <a:t>može</a:t>
            </a:r>
            <a:r>
              <a:rPr lang="en-US" dirty="0"/>
              <a:t> da </a:t>
            </a:r>
            <a:r>
              <a:rPr lang="en-US" dirty="0" err="1"/>
              <a:t>odluči</a:t>
            </a:r>
            <a:r>
              <a:rPr lang="en-US" dirty="0"/>
              <a:t> da</a:t>
            </a:r>
            <a:r>
              <a:rPr lang="sr-Latn-RS" dirty="0"/>
              <a:t> će</a:t>
            </a:r>
            <a:r>
              <a:rPr lang="en-US" dirty="0"/>
              <a:t> </a:t>
            </a:r>
            <a:r>
              <a:rPr lang="en-US" dirty="0" err="1"/>
              <a:t>detaljnije</a:t>
            </a:r>
            <a:r>
              <a:rPr lang="en-US" dirty="0"/>
              <a:t> </a:t>
            </a:r>
            <a:r>
              <a:rPr lang="en-US" dirty="0" err="1"/>
              <a:t>razraditi</a:t>
            </a:r>
            <a:r>
              <a:rPr lang="en-US" dirty="0"/>
              <a:t> </a:t>
            </a:r>
            <a:r>
              <a:rPr lang="sr-Latn-RS" dirty="0"/>
              <a:t>pravila</a:t>
            </a:r>
            <a:r>
              <a:rPr lang="en-US" dirty="0"/>
              <a:t> </a:t>
            </a:r>
            <a:r>
              <a:rPr lang="en-US" dirty="0" err="1"/>
              <a:t>koj</a:t>
            </a:r>
            <a:r>
              <a:rPr lang="sr-Latn-RS" dirty="0"/>
              <a:t>a</a:t>
            </a:r>
            <a:r>
              <a:rPr lang="en-US" dirty="0"/>
              <a:t> </a:t>
            </a:r>
            <a:r>
              <a:rPr lang="sr-Latn-RS" dirty="0"/>
              <a:t>već postoje u</a:t>
            </a:r>
            <a:r>
              <a:rPr lang="en-US" dirty="0"/>
              <a:t> </a:t>
            </a:r>
            <a:r>
              <a:rPr lang="en-US" dirty="0" err="1"/>
              <a:t>Kodeksu</a:t>
            </a:r>
            <a:r>
              <a:rPr lang="en-US" dirty="0"/>
              <a:t> </a:t>
            </a:r>
            <a:r>
              <a:rPr lang="en-US" dirty="0" err="1"/>
              <a:t>novinara</a:t>
            </a:r>
            <a:r>
              <a:rPr lang="en-US" dirty="0"/>
              <a:t> i </a:t>
            </a:r>
            <a:r>
              <a:rPr lang="en-US" dirty="0" err="1"/>
              <a:t>Smernicama</a:t>
            </a:r>
            <a:r>
              <a:rPr lang="en-US" dirty="0"/>
              <a:t>, </a:t>
            </a:r>
            <a:r>
              <a:rPr lang="en-US" dirty="0" err="1"/>
              <a:t>na</a:t>
            </a:r>
            <a:r>
              <a:rPr lang="en-US" dirty="0"/>
              <a:t> primer</a:t>
            </a:r>
            <a:r>
              <a:rPr lang="sr-Latn-RS" dirty="0"/>
              <a:t>, kad je reč o</a:t>
            </a:r>
            <a:r>
              <a:rPr lang="en-US" dirty="0"/>
              <a:t> </a:t>
            </a:r>
            <a:r>
              <a:rPr lang="en-US" dirty="0" err="1"/>
              <a:t>moderacij</a:t>
            </a:r>
            <a:r>
              <a:rPr lang="sr-Latn-RS" dirty="0"/>
              <a:t>i</a:t>
            </a:r>
            <a:r>
              <a:rPr lang="en-US" dirty="0"/>
              <a:t> </a:t>
            </a:r>
            <a:r>
              <a:rPr lang="en-US" dirty="0" err="1"/>
              <a:t>komentara</a:t>
            </a:r>
            <a:r>
              <a:rPr lang="en-US" dirty="0"/>
              <a:t>, </a:t>
            </a:r>
            <a:r>
              <a:rPr lang="en-US" dirty="0" err="1"/>
              <a:t>zaštit</a:t>
            </a:r>
            <a:r>
              <a:rPr lang="sr-Latn-RS" dirty="0"/>
              <a:t>i</a:t>
            </a:r>
            <a:r>
              <a:rPr lang="en-US" dirty="0"/>
              <a:t> </a:t>
            </a:r>
            <a:r>
              <a:rPr lang="en-US" dirty="0" err="1"/>
              <a:t>autorskog</a:t>
            </a:r>
            <a:r>
              <a:rPr lang="en-US" dirty="0"/>
              <a:t> </a:t>
            </a:r>
            <a:r>
              <a:rPr lang="en-US" dirty="0" err="1"/>
              <a:t>prava</a:t>
            </a:r>
            <a:r>
              <a:rPr lang="en-US" dirty="0"/>
              <a:t>, </a:t>
            </a:r>
            <a:r>
              <a:rPr lang="en-US" dirty="0" err="1"/>
              <a:t>čuvanj</a:t>
            </a:r>
            <a:r>
              <a:rPr lang="sr-Latn-RS" dirty="0"/>
              <a:t>u</a:t>
            </a:r>
            <a:r>
              <a:rPr lang="en-US" dirty="0"/>
              <a:t> </a:t>
            </a:r>
            <a:r>
              <a:rPr lang="en-US" dirty="0" err="1"/>
              <a:t>medijskih</a:t>
            </a:r>
            <a:r>
              <a:rPr lang="en-US" dirty="0"/>
              <a:t> </a:t>
            </a:r>
            <a:r>
              <a:rPr lang="en-US" dirty="0" err="1"/>
              <a:t>zapisa</a:t>
            </a:r>
            <a:r>
              <a:rPr lang="en-US" dirty="0"/>
              <a:t> i </a:t>
            </a:r>
            <a:r>
              <a:rPr lang="en-US" dirty="0" err="1"/>
              <a:t>drugo</a:t>
            </a:r>
            <a:r>
              <a:rPr lang="en-US" dirty="0"/>
              <a:t>. </a:t>
            </a:r>
          </a:p>
        </p:txBody>
      </p:sp>
    </p:spTree>
    <p:extLst>
      <p:ext uri="{BB962C8B-B14F-4D97-AF65-F5344CB8AC3E}">
        <p14:creationId xmlns:p14="http://schemas.microsoft.com/office/powerpoint/2010/main" val="4186563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8EF7E-D37F-DEB5-9CE3-9D182A8B4125}"/>
              </a:ext>
            </a:extLst>
          </p:cNvPr>
          <p:cNvSpPr>
            <a:spLocks noGrp="1"/>
          </p:cNvSpPr>
          <p:nvPr>
            <p:ph type="title"/>
          </p:nvPr>
        </p:nvSpPr>
        <p:spPr/>
        <p:txBody>
          <a:bodyPr/>
          <a:lstStyle/>
          <a:p>
            <a:r>
              <a:rPr lang="sr-Latn-RS" sz="2800" dirty="0">
                <a:latin typeface="+mn-lt"/>
                <a:ea typeface="+mn-ea"/>
                <a:cs typeface="+mn-cs"/>
              </a:rPr>
              <a:t>PRIPREMNI SASTANAK </a:t>
            </a:r>
            <a:endParaRPr lang="en-US" sz="2800" dirty="0">
              <a:latin typeface="+mn-lt"/>
              <a:ea typeface="+mn-ea"/>
              <a:cs typeface="+mn-cs"/>
            </a:endParaRPr>
          </a:p>
        </p:txBody>
      </p:sp>
      <p:sp>
        <p:nvSpPr>
          <p:cNvPr id="3" name="Content Placeholder 2">
            <a:extLst>
              <a:ext uri="{FF2B5EF4-FFF2-40B4-BE49-F238E27FC236}">
                <a16:creationId xmlns:a16="http://schemas.microsoft.com/office/drawing/2014/main" id="{EB4A839F-E004-9866-DF9F-16C50A2B98FE}"/>
              </a:ext>
            </a:extLst>
          </p:cNvPr>
          <p:cNvSpPr>
            <a:spLocks noGrp="1"/>
          </p:cNvSpPr>
          <p:nvPr>
            <p:ph idx="1"/>
          </p:nvPr>
        </p:nvSpPr>
        <p:spPr/>
        <p:txBody>
          <a:bodyPr/>
          <a:lstStyle/>
          <a:p>
            <a:r>
              <a:rPr lang="en-US" dirty="0" err="1"/>
              <a:t>Naša</a:t>
            </a:r>
            <a:r>
              <a:rPr lang="en-US" dirty="0"/>
              <a:t> </a:t>
            </a:r>
            <a:r>
              <a:rPr lang="en-US" dirty="0" err="1"/>
              <a:t>su</a:t>
            </a:r>
            <a:r>
              <a:rPr lang="en-US" dirty="0"/>
              <a:t> </a:t>
            </a:r>
            <a:r>
              <a:rPr lang="en-US" dirty="0" err="1"/>
              <a:t>iskustva</a:t>
            </a:r>
            <a:r>
              <a:rPr lang="en-US" dirty="0"/>
              <a:t> da </a:t>
            </a:r>
            <a:r>
              <a:rPr lang="en-US" dirty="0" err="1"/>
              <a:t>različiti</a:t>
            </a:r>
            <a:r>
              <a:rPr lang="en-US" dirty="0"/>
              <a:t> </a:t>
            </a:r>
            <a:r>
              <a:rPr lang="en-US" dirty="0" err="1"/>
              <a:t>mediji</a:t>
            </a:r>
            <a:r>
              <a:rPr lang="en-US" dirty="0"/>
              <a:t> </a:t>
            </a:r>
            <a:r>
              <a:rPr lang="en-US" dirty="0" err="1"/>
              <a:t>imaju</a:t>
            </a:r>
            <a:r>
              <a:rPr lang="en-US" dirty="0"/>
              <a:t> </a:t>
            </a:r>
            <a:r>
              <a:rPr lang="sr-Latn-RS" dirty="0"/>
              <a:t>drugačije</a:t>
            </a:r>
            <a:r>
              <a:rPr lang="en-US" dirty="0"/>
              <a:t> </a:t>
            </a:r>
            <a:r>
              <a:rPr lang="en-US" dirty="0" err="1"/>
              <a:t>probleme</a:t>
            </a:r>
            <a:r>
              <a:rPr lang="en-US" dirty="0"/>
              <a:t> </a:t>
            </a:r>
            <a:r>
              <a:rPr lang="en-US" dirty="0" err="1"/>
              <a:t>koje</a:t>
            </a:r>
            <a:r>
              <a:rPr lang="en-US" dirty="0"/>
              <a:t> </a:t>
            </a:r>
            <a:r>
              <a:rPr lang="en-US" dirty="0" err="1"/>
              <a:t>žele</a:t>
            </a:r>
            <a:r>
              <a:rPr lang="en-US" dirty="0"/>
              <a:t> da </a:t>
            </a:r>
            <a:r>
              <a:rPr lang="en-US" dirty="0" err="1"/>
              <a:t>reše</a:t>
            </a:r>
            <a:r>
              <a:rPr lang="en-US" dirty="0"/>
              <a:t> </a:t>
            </a:r>
            <a:r>
              <a:rPr lang="en-US" dirty="0" err="1"/>
              <a:t>internim</a:t>
            </a:r>
            <a:r>
              <a:rPr lang="en-US" dirty="0"/>
              <a:t> </a:t>
            </a:r>
            <a:r>
              <a:rPr lang="en-US" dirty="0" err="1"/>
              <a:t>kodeksima</a:t>
            </a:r>
            <a:r>
              <a:rPr lang="en-US" dirty="0"/>
              <a:t>. </a:t>
            </a:r>
            <a:endParaRPr lang="sr-Latn-RS" dirty="0"/>
          </a:p>
          <a:p>
            <a:r>
              <a:rPr lang="en-US" dirty="0"/>
              <a:t>Na </a:t>
            </a:r>
            <a:r>
              <a:rPr lang="en-US" dirty="0" err="1"/>
              <a:t>pripremnom</a:t>
            </a:r>
            <a:r>
              <a:rPr lang="en-US" dirty="0"/>
              <a:t> </a:t>
            </a:r>
            <a:r>
              <a:rPr lang="en-US" dirty="0" err="1"/>
              <a:t>sastanku</a:t>
            </a:r>
            <a:r>
              <a:rPr lang="en-US" dirty="0"/>
              <a:t> </a:t>
            </a:r>
            <a:r>
              <a:rPr lang="en-US" dirty="0" err="1"/>
              <a:t>treba</a:t>
            </a:r>
            <a:r>
              <a:rPr lang="en-US" dirty="0"/>
              <a:t> da se </a:t>
            </a:r>
            <a:r>
              <a:rPr lang="en-US" dirty="0" err="1"/>
              <a:t>odrede</a:t>
            </a:r>
            <a:r>
              <a:rPr lang="en-US" dirty="0"/>
              <a:t> </a:t>
            </a:r>
            <a:r>
              <a:rPr lang="en-US" dirty="0" err="1"/>
              <a:t>problemi</a:t>
            </a:r>
            <a:r>
              <a:rPr lang="en-US" dirty="0"/>
              <a:t> </a:t>
            </a:r>
            <a:r>
              <a:rPr lang="en-US" dirty="0" err="1"/>
              <a:t>koje</a:t>
            </a:r>
            <a:r>
              <a:rPr lang="en-US" dirty="0"/>
              <a:t> </a:t>
            </a:r>
            <a:r>
              <a:rPr lang="en-US" dirty="0" err="1"/>
              <a:t>će</a:t>
            </a:r>
            <a:r>
              <a:rPr lang="en-US" dirty="0"/>
              <a:t> </a:t>
            </a:r>
            <a:r>
              <a:rPr lang="en-US" dirty="0" err="1"/>
              <a:t>interni</a:t>
            </a:r>
            <a:r>
              <a:rPr lang="en-US" dirty="0"/>
              <a:t> </a:t>
            </a:r>
            <a:r>
              <a:rPr lang="en-US" dirty="0" err="1"/>
              <a:t>kodeks</a:t>
            </a:r>
            <a:r>
              <a:rPr lang="en-US" dirty="0"/>
              <a:t> </a:t>
            </a:r>
            <a:r>
              <a:rPr lang="en-US" dirty="0" err="1"/>
              <a:t>rešiti</a:t>
            </a:r>
            <a:r>
              <a:rPr lang="en-US" dirty="0"/>
              <a:t>. </a:t>
            </a:r>
            <a:endParaRPr lang="sr-Latn-RS" dirty="0"/>
          </a:p>
        </p:txBody>
      </p:sp>
    </p:spTree>
    <p:extLst>
      <p:ext uri="{BB962C8B-B14F-4D97-AF65-F5344CB8AC3E}">
        <p14:creationId xmlns:p14="http://schemas.microsoft.com/office/powerpoint/2010/main" val="3705687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8EF7E-D37F-DEB5-9CE3-9D182A8B4125}"/>
              </a:ext>
            </a:extLst>
          </p:cNvPr>
          <p:cNvSpPr>
            <a:spLocks noGrp="1"/>
          </p:cNvSpPr>
          <p:nvPr>
            <p:ph type="title"/>
          </p:nvPr>
        </p:nvSpPr>
        <p:spPr/>
        <p:txBody>
          <a:bodyPr/>
          <a:lstStyle/>
          <a:p>
            <a:r>
              <a:rPr lang="sr-Latn-RS" sz="2800" dirty="0">
                <a:latin typeface="+mn-lt"/>
                <a:ea typeface="+mn-ea"/>
                <a:cs typeface="+mn-cs"/>
              </a:rPr>
              <a:t> ŠTA SU DRUGI URADILI </a:t>
            </a:r>
            <a:endParaRPr lang="en-US" sz="2800" dirty="0">
              <a:latin typeface="+mn-lt"/>
              <a:ea typeface="+mn-ea"/>
              <a:cs typeface="+mn-cs"/>
            </a:endParaRPr>
          </a:p>
        </p:txBody>
      </p:sp>
      <p:sp>
        <p:nvSpPr>
          <p:cNvPr id="3" name="Content Placeholder 2">
            <a:extLst>
              <a:ext uri="{FF2B5EF4-FFF2-40B4-BE49-F238E27FC236}">
                <a16:creationId xmlns:a16="http://schemas.microsoft.com/office/drawing/2014/main" id="{EB4A839F-E004-9866-DF9F-16C50A2B98FE}"/>
              </a:ext>
            </a:extLst>
          </p:cNvPr>
          <p:cNvSpPr>
            <a:spLocks noGrp="1"/>
          </p:cNvSpPr>
          <p:nvPr>
            <p:ph idx="1"/>
          </p:nvPr>
        </p:nvSpPr>
        <p:spPr/>
        <p:txBody>
          <a:bodyPr/>
          <a:lstStyle/>
          <a:p>
            <a:r>
              <a:rPr lang="sr-Latn-RS" dirty="0"/>
              <a:t>Gradite svoje interne kodekse na postojećim pravilima. </a:t>
            </a:r>
          </a:p>
          <a:p>
            <a:r>
              <a:rPr lang="sr-Latn-RS" dirty="0"/>
              <a:t>Nema potrebe da sami izmišljate rešenja koja već postoje. Bolje je da postojeća rešenja razradite ili prilagodite svojim potrebama.</a:t>
            </a:r>
            <a:endParaRPr lang="en-US" dirty="0"/>
          </a:p>
        </p:txBody>
      </p:sp>
    </p:spTree>
    <p:extLst>
      <p:ext uri="{BB962C8B-B14F-4D97-AF65-F5344CB8AC3E}">
        <p14:creationId xmlns:p14="http://schemas.microsoft.com/office/powerpoint/2010/main" val="520188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8EF7E-D37F-DEB5-9CE3-9D182A8B4125}"/>
              </a:ext>
            </a:extLst>
          </p:cNvPr>
          <p:cNvSpPr>
            <a:spLocks noGrp="1"/>
          </p:cNvSpPr>
          <p:nvPr>
            <p:ph type="title"/>
          </p:nvPr>
        </p:nvSpPr>
        <p:spPr/>
        <p:txBody>
          <a:bodyPr/>
          <a:lstStyle/>
          <a:p>
            <a:r>
              <a:rPr lang="sr-Latn-RS" sz="2800" dirty="0">
                <a:latin typeface="+mn-lt"/>
                <a:ea typeface="+mn-ea"/>
                <a:cs typeface="+mn-cs"/>
              </a:rPr>
              <a:t> ŠTA SU DRUGI URADILI </a:t>
            </a:r>
            <a:endParaRPr lang="en-US" sz="2800" dirty="0">
              <a:latin typeface="+mn-lt"/>
              <a:ea typeface="+mn-ea"/>
              <a:cs typeface="+mn-cs"/>
            </a:endParaRPr>
          </a:p>
        </p:txBody>
      </p:sp>
      <p:sp>
        <p:nvSpPr>
          <p:cNvPr id="3" name="Content Placeholder 2">
            <a:extLst>
              <a:ext uri="{FF2B5EF4-FFF2-40B4-BE49-F238E27FC236}">
                <a16:creationId xmlns:a16="http://schemas.microsoft.com/office/drawing/2014/main" id="{EB4A839F-E004-9866-DF9F-16C50A2B98FE}"/>
              </a:ext>
            </a:extLst>
          </p:cNvPr>
          <p:cNvSpPr>
            <a:spLocks noGrp="1"/>
          </p:cNvSpPr>
          <p:nvPr>
            <p:ph idx="1"/>
          </p:nvPr>
        </p:nvSpPr>
        <p:spPr/>
        <p:txBody>
          <a:bodyPr/>
          <a:lstStyle/>
          <a:p>
            <a:r>
              <a:rPr lang="sr-Latn-RS" dirty="0"/>
              <a:t> U radu sa grupom medija posle pripremnog sastanka svima smo poslali sledeća dokumenta:  </a:t>
            </a:r>
          </a:p>
          <a:p>
            <a:pPr lvl="1"/>
            <a:endParaRPr lang="sr-Latn-RS" dirty="0"/>
          </a:p>
          <a:p>
            <a:endParaRPr lang="sr-Latn-RS" dirty="0"/>
          </a:p>
          <a:p>
            <a:endParaRPr lang="en-US" dirty="0"/>
          </a:p>
        </p:txBody>
      </p:sp>
      <p:graphicFrame>
        <p:nvGraphicFramePr>
          <p:cNvPr id="4" name="Table 3">
            <a:extLst>
              <a:ext uri="{FF2B5EF4-FFF2-40B4-BE49-F238E27FC236}">
                <a16:creationId xmlns:a16="http://schemas.microsoft.com/office/drawing/2014/main" id="{7CA93171-6955-CD4C-76DE-1352FE4368F4}"/>
              </a:ext>
            </a:extLst>
          </p:cNvPr>
          <p:cNvGraphicFramePr>
            <a:graphicFrameLocks noGrp="1"/>
          </p:cNvGraphicFramePr>
          <p:nvPr>
            <p:extLst>
              <p:ext uri="{D42A27DB-BD31-4B8C-83A1-F6EECF244321}">
                <p14:modId xmlns:p14="http://schemas.microsoft.com/office/powerpoint/2010/main" val="495066499"/>
              </p:ext>
            </p:extLst>
          </p:nvPr>
        </p:nvGraphicFramePr>
        <p:xfrm>
          <a:off x="2967037" y="2935705"/>
          <a:ext cx="6257925" cy="3376195"/>
        </p:xfrm>
        <a:graphic>
          <a:graphicData uri="http://schemas.openxmlformats.org/drawingml/2006/table">
            <a:tbl>
              <a:tblPr firstRow="1" firstCol="1" bandRow="1"/>
              <a:tblGrid>
                <a:gridCol w="3129280">
                  <a:extLst>
                    <a:ext uri="{9D8B030D-6E8A-4147-A177-3AD203B41FA5}">
                      <a16:colId xmlns:a16="http://schemas.microsoft.com/office/drawing/2014/main" val="2835222517"/>
                    </a:ext>
                  </a:extLst>
                </a:gridCol>
                <a:gridCol w="3128645">
                  <a:extLst>
                    <a:ext uri="{9D8B030D-6E8A-4147-A177-3AD203B41FA5}">
                      <a16:colId xmlns:a16="http://schemas.microsoft.com/office/drawing/2014/main" val="2143469586"/>
                    </a:ext>
                  </a:extLst>
                </a:gridCol>
              </a:tblGrid>
              <a:tr h="446423">
                <a:tc>
                  <a:txBody>
                    <a:bodyPr/>
                    <a:lstStyle/>
                    <a:p>
                      <a:pPr>
                        <a:lnSpc>
                          <a:spcPct val="107000"/>
                        </a:lnSpc>
                        <a:spcAft>
                          <a:spcPts val="800"/>
                        </a:spcAft>
                      </a:pPr>
                      <a:r>
                        <a:rPr lang="sr-Latn-RS" sz="1200">
                          <a:effectLst/>
                          <a:latin typeface="Times New Roman" panose="02020603050405020304" pitchFamily="18" charset="0"/>
                          <a:ea typeface="Calibri" panose="020F0502020204030204" pitchFamily="34" charset="0"/>
                          <a:cs typeface="Times New Roman" panose="02020603050405020304" pitchFamily="18" charset="0"/>
                        </a:rPr>
                        <a:t>1.BBC Code of Conduct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r-Latn-RS" sz="1200" u="sng">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https://teach.files.bbci.co.uk/teach/bbc_code_of_conduct_acc.pdf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2559102"/>
                  </a:ext>
                </a:extLst>
              </a:tr>
              <a:tr h="446423">
                <a:tc>
                  <a:txBody>
                    <a:bodyPr/>
                    <a:lstStyle/>
                    <a:p>
                      <a:pPr>
                        <a:lnSpc>
                          <a:spcPct val="107000"/>
                        </a:lnSpc>
                        <a:spcAft>
                          <a:spcPts val="800"/>
                        </a:spcAft>
                      </a:pPr>
                      <a:r>
                        <a:rPr lang="sr-Latn-RS" sz="1200">
                          <a:effectLst/>
                          <a:latin typeface="Times New Roman" panose="02020603050405020304" pitchFamily="18" charset="0"/>
                          <a:ea typeface="Calibri" panose="020F0502020204030204" pitchFamily="34" charset="0"/>
                          <a:cs typeface="Times New Roman" panose="02020603050405020304" pitchFamily="18" charset="0"/>
                        </a:rPr>
                        <a:t>2.BBC Code of Ethical Policy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r-Latn-RS" sz="1200" u="sng">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https://www.bbcstudios.com/media/3646/bbcw-ethical-code-of-conduct.pdf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48419"/>
                  </a:ext>
                </a:extLst>
              </a:tr>
              <a:tr h="675239">
                <a:tc>
                  <a:txBody>
                    <a:bodyPr/>
                    <a:lstStyle/>
                    <a:p>
                      <a:pPr>
                        <a:lnSpc>
                          <a:spcPct val="107000"/>
                        </a:lnSpc>
                        <a:spcAft>
                          <a:spcPts val="800"/>
                        </a:spcAft>
                      </a:pPr>
                      <a:r>
                        <a:rPr lang="sr-Latn-RS" sz="1200">
                          <a:effectLst/>
                          <a:latin typeface="Times New Roman" panose="02020603050405020304" pitchFamily="18" charset="0"/>
                          <a:ea typeface="Calibri" panose="020F0502020204030204" pitchFamily="34" charset="0"/>
                          <a:cs typeface="Times New Roman" panose="02020603050405020304" pitchFamily="18" charset="0"/>
                        </a:rPr>
                        <a:t>3.Editorial Code – Guardian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r-Latn-RS" sz="1200" u="sng">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https://image.guardian.co.uk/sys-files/Guardian/documents/2007/06/14/EditorialCode2007.pdf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9071354"/>
                  </a:ext>
                </a:extLst>
              </a:tr>
              <a:tr h="904055">
                <a:tc>
                  <a:txBody>
                    <a:bodyPr/>
                    <a:lstStyle/>
                    <a:p>
                      <a:pPr>
                        <a:lnSpc>
                          <a:spcPct val="107000"/>
                        </a:lnSpc>
                        <a:spcAft>
                          <a:spcPts val="800"/>
                        </a:spcAft>
                      </a:pPr>
                      <a:r>
                        <a:rPr lang="sr-Latn-RS" sz="1200">
                          <a:effectLst/>
                          <a:latin typeface="Times New Roman" panose="02020603050405020304" pitchFamily="18" charset="0"/>
                          <a:ea typeface="Calibri" panose="020F0502020204030204" pitchFamily="34" charset="0"/>
                          <a:cs typeface="Times New Roman" panose="02020603050405020304" pitchFamily="18" charset="0"/>
                        </a:rPr>
                        <a:t>4. Interni etički Kodeks – Rusko slovo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r-Latn-RS" sz="1200" u="sng">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5"/>
                        </a:rPr>
                        <a:t>https://www.ruskeslovo.com/e%d1%82%d0%b8%d1%87%d0%bd%d0%b8-%d0%ba%d0%be%d0%b4%d0%b5%d0%ba%d1%81/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6880077"/>
                  </a:ext>
                </a:extLst>
              </a:tr>
              <a:tr h="904055">
                <a:tc>
                  <a:txBody>
                    <a:bodyPr/>
                    <a:lstStyle/>
                    <a:p>
                      <a:pPr>
                        <a:lnSpc>
                          <a:spcPct val="107000"/>
                        </a:lnSpc>
                        <a:spcAft>
                          <a:spcPts val="800"/>
                        </a:spcAft>
                      </a:pPr>
                      <a:r>
                        <a:rPr lang="sr-Latn-RS" sz="1200">
                          <a:effectLst/>
                          <a:latin typeface="Times New Roman" panose="02020603050405020304" pitchFamily="18" charset="0"/>
                          <a:ea typeface="Calibri" panose="020F0502020204030204" pitchFamily="34" charset="0"/>
                          <a:cs typeface="Times New Roman" panose="02020603050405020304" pitchFamily="18" charset="0"/>
                        </a:rPr>
                        <a:t>5.Priručnik – Odnos policije prema medijima  i medija prema policiji tokom javnih okupljanja – OEBS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r-Latn-RS" sz="12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6"/>
                        </a:rPr>
                        <a:t>https://bezbedninovinari.rs/static/themes/bezbedni-novinari/documents/OEBS%20-Odnos%20prema%20medijima%20tokom%20javnih%20okupljanja.pdf</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9654256"/>
                  </a:ext>
                </a:extLst>
              </a:tr>
            </a:tbl>
          </a:graphicData>
        </a:graphic>
      </p:graphicFrame>
    </p:spTree>
    <p:extLst>
      <p:ext uri="{BB962C8B-B14F-4D97-AF65-F5344CB8AC3E}">
        <p14:creationId xmlns:p14="http://schemas.microsoft.com/office/powerpoint/2010/main" val="9828214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242</TotalTime>
  <Words>1570</Words>
  <Application>Microsoft Office PowerPoint</Application>
  <PresentationFormat>Widescreen</PresentationFormat>
  <Paragraphs>99</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Century Gothic</vt:lpstr>
      <vt:lpstr>Roboto</vt:lpstr>
      <vt:lpstr>Symbol</vt:lpstr>
      <vt:lpstr>Times New Roman</vt:lpstr>
      <vt:lpstr>Wingdings 3</vt:lpstr>
      <vt:lpstr>Ion</vt:lpstr>
      <vt:lpstr>NAPIŠITE INTERNI KODEKS DOBRE NOVINARSKE PRAKSE </vt:lpstr>
      <vt:lpstr>UVOD </vt:lpstr>
      <vt:lpstr>UVOD </vt:lpstr>
      <vt:lpstr>PRIPREMNI SASTANAK </vt:lpstr>
      <vt:lpstr>PRIPREMNI SASTANAK </vt:lpstr>
      <vt:lpstr>PRIPREMNI SASTANAK </vt:lpstr>
      <vt:lpstr>PRIPREMNI SASTANAK </vt:lpstr>
      <vt:lpstr> ŠTA SU DRUGI URADILI </vt:lpstr>
      <vt:lpstr> ŠTA SU DRUGI URADILI </vt:lpstr>
      <vt:lpstr> ŠTA SU DRUGI URADILI </vt:lpstr>
      <vt:lpstr> ŠTA SU DRUGI URADILI </vt:lpstr>
      <vt:lpstr>PISANJE INTERNOG KODEKSA</vt:lpstr>
      <vt:lpstr> PISANJE INTERNOG KODEKSA</vt:lpstr>
      <vt:lpstr> ZAVRŠNA RAZMATRANJA</vt:lpstr>
      <vt:lpstr>ZAVRŠNA RAZMATRANJA</vt:lpstr>
      <vt:lpstr>ZAVRŠNA RAZMATRANJA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NAPIŠITE SVOJ INTERNI KODEKS DOBRE NOVINARSKE PRAKSE </dc:title>
  <dc:creator>Emil  Holcer</dc:creator>
  <cp:lastModifiedBy>Gordana  Novakovic</cp:lastModifiedBy>
  <cp:revision>5</cp:revision>
  <dcterms:created xsi:type="dcterms:W3CDTF">2023-01-12T13:41:43Z</dcterms:created>
  <dcterms:modified xsi:type="dcterms:W3CDTF">2023-01-16T15:34:19Z</dcterms:modified>
</cp:coreProperties>
</file>