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4660"/>
  </p:normalViewPr>
  <p:slideViewPr>
    <p:cSldViewPr>
      <p:cViewPr varScale="1">
        <p:scale>
          <a:sx n="108" d="100"/>
          <a:sy n="108" d="100"/>
        </p:scale>
        <p:origin x="1794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D7974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D7974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D7974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57400"/>
            <a:ext cx="9144000" cy="3276600"/>
          </a:xfrm>
          <a:custGeom>
            <a:avLst/>
            <a:gdLst/>
            <a:ahLst/>
            <a:cxnLst/>
            <a:rect l="l" t="t" r="r" b="b"/>
            <a:pathLst>
              <a:path w="9144000" h="3276600">
                <a:moveTo>
                  <a:pt x="9144000" y="0"/>
                </a:moveTo>
                <a:lnTo>
                  <a:pt x="0" y="0"/>
                </a:lnTo>
                <a:lnTo>
                  <a:pt x="0" y="3276600"/>
                </a:lnTo>
                <a:lnTo>
                  <a:pt x="9144000" y="3276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D79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D7974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057400"/>
            <a:ext cx="9144000" cy="3276600"/>
          </a:xfrm>
          <a:custGeom>
            <a:avLst/>
            <a:gdLst/>
            <a:ahLst/>
            <a:cxnLst/>
            <a:rect l="l" t="t" r="r" b="b"/>
            <a:pathLst>
              <a:path w="9144000" h="3276600">
                <a:moveTo>
                  <a:pt x="9144000" y="0"/>
                </a:moveTo>
                <a:lnTo>
                  <a:pt x="0" y="0"/>
                </a:lnTo>
                <a:lnTo>
                  <a:pt x="0" y="3276600"/>
                </a:lnTo>
                <a:lnTo>
                  <a:pt x="9144000" y="3276600"/>
                </a:lnTo>
                <a:lnTo>
                  <a:pt x="9144000" y="0"/>
                </a:lnTo>
                <a:close/>
              </a:path>
            </a:pathLst>
          </a:custGeom>
          <a:solidFill>
            <a:srgbClr val="0D797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0"/>
                </a:move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C4B8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2320" y="-23446"/>
            <a:ext cx="8379358" cy="125694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D7974"/>
                </a:solidFill>
                <a:latin typeface="Caladea"/>
                <a:cs typeface="Calade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185" y="2422601"/>
            <a:ext cx="7355840" cy="19767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3200" spc="-10" dirty="0">
                <a:solidFill>
                  <a:srgbClr val="FFFFFF"/>
                </a:solidFill>
              </a:rPr>
              <a:t>Rezultati</a:t>
            </a:r>
            <a:r>
              <a:rPr sz="3200" spc="-100" dirty="0">
                <a:solidFill>
                  <a:srgbClr val="FFFFFF"/>
                </a:solidFill>
              </a:rPr>
              <a:t> </a:t>
            </a:r>
            <a:r>
              <a:rPr sz="3200" spc="-20" dirty="0">
                <a:solidFill>
                  <a:srgbClr val="FFFFFF"/>
                </a:solidFill>
              </a:rPr>
              <a:t>monitoringa</a:t>
            </a:r>
            <a:r>
              <a:rPr sz="3200" spc="-13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poštovanja</a:t>
            </a:r>
            <a:r>
              <a:rPr sz="3200" spc="-10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Kodeksa novinara</a:t>
            </a:r>
            <a:r>
              <a:rPr sz="3200" spc="-12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Srbije</a:t>
            </a:r>
            <a:r>
              <a:rPr sz="3200" spc="-13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u</a:t>
            </a:r>
            <a:r>
              <a:rPr sz="3200" spc="-95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dnevnim</a:t>
            </a:r>
            <a:r>
              <a:rPr sz="3200" spc="-11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novinama</a:t>
            </a:r>
            <a:r>
              <a:rPr sz="3200" spc="-135" dirty="0">
                <a:solidFill>
                  <a:srgbClr val="FFFFFF"/>
                </a:solidFill>
              </a:rPr>
              <a:t> </a:t>
            </a:r>
            <a:r>
              <a:rPr sz="3200" spc="-50" dirty="0">
                <a:solidFill>
                  <a:srgbClr val="FFFFFF"/>
                </a:solidFill>
              </a:rPr>
              <a:t>u </a:t>
            </a:r>
            <a:r>
              <a:rPr sz="3200" spc="-10" dirty="0">
                <a:solidFill>
                  <a:srgbClr val="FFFFFF"/>
                </a:solidFill>
              </a:rPr>
              <a:t>periodu</a:t>
            </a:r>
            <a:r>
              <a:rPr sz="3200" spc="-12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od</a:t>
            </a:r>
            <a:r>
              <a:rPr sz="3200" spc="-7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1.</a:t>
            </a:r>
            <a:r>
              <a:rPr sz="3200" spc="-55" dirty="0">
                <a:solidFill>
                  <a:srgbClr val="FFFFFF"/>
                </a:solidFill>
              </a:rPr>
              <a:t> </a:t>
            </a:r>
            <a:r>
              <a:rPr sz="3200" dirty="0" err="1">
                <a:solidFill>
                  <a:srgbClr val="FFFFFF"/>
                </a:solidFill>
              </a:rPr>
              <a:t>jula</a:t>
            </a:r>
            <a:r>
              <a:rPr sz="3200" spc="-85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do</a:t>
            </a:r>
            <a:r>
              <a:rPr sz="3200" spc="-70" dirty="0">
                <a:solidFill>
                  <a:srgbClr val="FFFFFF"/>
                </a:solidFill>
              </a:rPr>
              <a:t> </a:t>
            </a:r>
            <a:r>
              <a:rPr sz="3200" spc="-25" dirty="0">
                <a:solidFill>
                  <a:srgbClr val="FFFFFF"/>
                </a:solidFill>
              </a:rPr>
              <a:t>31.</a:t>
            </a:r>
            <a:r>
              <a:rPr lang="en-US" sz="3200" dirty="0"/>
              <a:t> </a:t>
            </a:r>
            <a:r>
              <a:rPr sz="3200" spc="-10" dirty="0">
                <a:solidFill>
                  <a:srgbClr val="FFFFFF"/>
                </a:solidFill>
              </a:rPr>
              <a:t>decembra</a:t>
            </a:r>
            <a:r>
              <a:rPr sz="3200" spc="-130" dirty="0">
                <a:solidFill>
                  <a:srgbClr val="FFFFFF"/>
                </a:solidFill>
              </a:rPr>
              <a:t> </a:t>
            </a:r>
            <a:r>
              <a:rPr sz="3200" dirty="0">
                <a:solidFill>
                  <a:srgbClr val="FFFFFF"/>
                </a:solidFill>
              </a:rPr>
              <a:t>202</a:t>
            </a:r>
            <a:r>
              <a:rPr lang="sr-Latn-RS" sz="3200" dirty="0">
                <a:solidFill>
                  <a:srgbClr val="FFFFFF"/>
                </a:solidFill>
              </a:rPr>
              <a:t>4</a:t>
            </a:r>
            <a:r>
              <a:rPr sz="3200" dirty="0">
                <a:solidFill>
                  <a:srgbClr val="FFFFFF"/>
                </a:solidFill>
              </a:rPr>
              <a:t>.</a:t>
            </a:r>
            <a:r>
              <a:rPr sz="3200" spc="-100" dirty="0">
                <a:solidFill>
                  <a:srgbClr val="FFFFFF"/>
                </a:solidFill>
              </a:rPr>
              <a:t> </a:t>
            </a:r>
            <a:r>
              <a:rPr sz="3200" spc="-10" dirty="0">
                <a:solidFill>
                  <a:srgbClr val="FFFFFF"/>
                </a:solidFill>
              </a:rPr>
              <a:t>godine</a:t>
            </a:r>
            <a:endParaRPr sz="32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0"/>
            <a:ext cx="8180832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7120" y="3350463"/>
            <a:ext cx="31076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30" dirty="0">
                <a:solidFill>
                  <a:srgbClr val="FFFFFF"/>
                </a:solidFill>
                <a:latin typeface="Caladea"/>
                <a:cs typeface="Caladea"/>
              </a:rPr>
              <a:t>Hvala</a:t>
            </a:r>
            <a:r>
              <a:rPr sz="3600" spc="-210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3600" dirty="0">
                <a:solidFill>
                  <a:srgbClr val="FFFFFF"/>
                </a:solidFill>
                <a:latin typeface="Caladea"/>
                <a:cs typeface="Caladea"/>
              </a:rPr>
              <a:t>na</a:t>
            </a:r>
            <a:r>
              <a:rPr sz="3600" spc="-55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Caladea"/>
                <a:cs typeface="Caladea"/>
              </a:rPr>
              <a:t>pažnji!</a:t>
            </a:r>
            <a:endParaRPr sz="3600">
              <a:latin typeface="Caladea"/>
              <a:cs typeface="Calade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1583" y="0"/>
            <a:ext cx="8180832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4176" y="50418"/>
            <a:ext cx="7580630" cy="6794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2570"/>
              </a:lnSpc>
              <a:spcBef>
                <a:spcPts val="105"/>
              </a:spcBef>
            </a:pPr>
            <a:r>
              <a:rPr sz="2200" spc="-30" dirty="0"/>
              <a:t>Ukupan</a:t>
            </a:r>
            <a:r>
              <a:rPr sz="2200" spc="-120" dirty="0"/>
              <a:t> </a:t>
            </a:r>
            <a:r>
              <a:rPr sz="2200" spc="-10" dirty="0"/>
              <a:t>broj</a:t>
            </a:r>
            <a:r>
              <a:rPr sz="2200" spc="-100" dirty="0"/>
              <a:t> </a:t>
            </a:r>
            <a:r>
              <a:rPr sz="2200" dirty="0"/>
              <a:t>tekstova</a:t>
            </a:r>
            <a:r>
              <a:rPr sz="2200" spc="390" dirty="0"/>
              <a:t> </a:t>
            </a:r>
            <a:r>
              <a:rPr sz="2200" spc="-10" dirty="0"/>
              <a:t>po</a:t>
            </a:r>
            <a:r>
              <a:rPr sz="2200" spc="-114" dirty="0"/>
              <a:t> </a:t>
            </a:r>
            <a:r>
              <a:rPr sz="2200" spc="-30" dirty="0"/>
              <a:t>naslovima</a:t>
            </a:r>
            <a:r>
              <a:rPr sz="2200" spc="-110" dirty="0"/>
              <a:t> </a:t>
            </a:r>
            <a:r>
              <a:rPr sz="2200" dirty="0"/>
              <a:t>u</a:t>
            </a:r>
            <a:r>
              <a:rPr sz="2200" spc="-135" dirty="0"/>
              <a:t> </a:t>
            </a:r>
            <a:r>
              <a:rPr sz="2200" spc="-20" dirty="0"/>
              <a:t>kojima</a:t>
            </a:r>
            <a:r>
              <a:rPr sz="2200" spc="-135" dirty="0"/>
              <a:t> </a:t>
            </a:r>
            <a:r>
              <a:rPr sz="2200" dirty="0"/>
              <a:t>je</a:t>
            </a:r>
            <a:r>
              <a:rPr sz="2200" spc="-35" dirty="0"/>
              <a:t> </a:t>
            </a:r>
            <a:r>
              <a:rPr sz="2200" spc="-10" dirty="0"/>
              <a:t>prekršen</a:t>
            </a:r>
            <a:r>
              <a:rPr sz="2200" spc="-85" dirty="0"/>
              <a:t> </a:t>
            </a:r>
            <a:r>
              <a:rPr sz="2200" spc="-10" dirty="0"/>
              <a:t>Kodeks</a:t>
            </a:r>
            <a:endParaRPr sz="2200"/>
          </a:p>
          <a:p>
            <a:pPr algn="ctr">
              <a:lnSpc>
                <a:spcPts val="2570"/>
              </a:lnSpc>
            </a:pPr>
            <a:r>
              <a:rPr sz="2200" spc="-10" dirty="0"/>
              <a:t>novinara</a:t>
            </a:r>
            <a:r>
              <a:rPr sz="2200" spc="-145" dirty="0"/>
              <a:t> </a:t>
            </a:r>
            <a:r>
              <a:rPr sz="2200" spc="-10" dirty="0"/>
              <a:t>Srbije</a:t>
            </a:r>
            <a:endParaRPr sz="2200"/>
          </a:p>
        </p:txBody>
      </p:sp>
      <p:sp>
        <p:nvSpPr>
          <p:cNvPr id="3" name="object 3"/>
          <p:cNvSpPr txBox="1"/>
          <p:nvPr/>
        </p:nvSpPr>
        <p:spPr>
          <a:xfrm>
            <a:off x="3321558" y="693800"/>
            <a:ext cx="246697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dirty="0">
                <a:solidFill>
                  <a:srgbClr val="FFFFFF"/>
                </a:solidFill>
                <a:latin typeface="Caladea"/>
                <a:cs typeface="Caladea"/>
              </a:rPr>
              <a:t>(</a:t>
            </a:r>
            <a:r>
              <a:rPr lang="en-US" sz="2000" dirty="0" err="1">
                <a:solidFill>
                  <a:srgbClr val="FFFFFF"/>
                </a:solidFill>
                <a:latin typeface="Caladea"/>
                <a:cs typeface="Caladea"/>
              </a:rPr>
              <a:t>j</a:t>
            </a:r>
            <a:r>
              <a:rPr sz="2000" dirty="0" err="1">
                <a:solidFill>
                  <a:srgbClr val="FFFFFF"/>
                </a:solidFill>
                <a:latin typeface="Caladea"/>
                <a:cs typeface="Caladea"/>
              </a:rPr>
              <a:t>ul</a:t>
            </a:r>
            <a:r>
              <a:rPr sz="2000" spc="-90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2000" dirty="0">
                <a:solidFill>
                  <a:srgbClr val="FFFFFF"/>
                </a:solidFill>
                <a:latin typeface="Caladea"/>
                <a:cs typeface="Caladea"/>
              </a:rPr>
              <a:t>-</a:t>
            </a:r>
            <a:r>
              <a:rPr sz="2000" spc="-70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lang="en-US" sz="2000" spc="-70" dirty="0" err="1">
                <a:solidFill>
                  <a:srgbClr val="FFFFFF"/>
                </a:solidFill>
                <a:latin typeface="Caladea"/>
                <a:cs typeface="Caladea"/>
              </a:rPr>
              <a:t>d</a:t>
            </a:r>
            <a:r>
              <a:rPr sz="2000" dirty="0" err="1">
                <a:solidFill>
                  <a:srgbClr val="FFFFFF"/>
                </a:solidFill>
                <a:latin typeface="Caladea"/>
                <a:cs typeface="Caladea"/>
              </a:rPr>
              <a:t>ecembar</a:t>
            </a:r>
            <a:r>
              <a:rPr sz="2000" spc="-35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adea"/>
                <a:cs typeface="Caladea"/>
              </a:rPr>
              <a:t>202</a:t>
            </a:r>
            <a:r>
              <a:rPr lang="sr-Latn-RS" sz="2000" spc="-10" dirty="0">
                <a:solidFill>
                  <a:srgbClr val="FFFFFF"/>
                </a:solidFill>
                <a:latin typeface="Caladea"/>
                <a:cs typeface="Caladea"/>
              </a:rPr>
              <a:t>4</a:t>
            </a:r>
            <a:r>
              <a:rPr sz="2000" spc="-10" dirty="0">
                <a:solidFill>
                  <a:srgbClr val="FFFFFF"/>
                </a:solidFill>
                <a:latin typeface="Caladea"/>
                <a:cs typeface="Caladea"/>
              </a:rPr>
              <a:t>.)</a:t>
            </a:r>
            <a:endParaRPr sz="2000" dirty="0">
              <a:latin typeface="Caladea"/>
              <a:cs typeface="Calade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5414" y="5978753"/>
            <a:ext cx="74161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Broj</a:t>
            </a:r>
            <a:r>
              <a:rPr sz="1800" i="1" spc="-114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30" dirty="0">
                <a:solidFill>
                  <a:srgbClr val="FFFFFF"/>
                </a:solidFill>
                <a:latin typeface="Carlito"/>
                <a:cs typeface="Carlito"/>
              </a:rPr>
              <a:t>prekršaja</a:t>
            </a:r>
            <a:r>
              <a:rPr sz="1800" i="1" spc="-9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25" dirty="0">
                <a:solidFill>
                  <a:srgbClr val="FFFFFF"/>
                </a:solidFill>
                <a:latin typeface="Carlito"/>
                <a:cs typeface="Carlito"/>
              </a:rPr>
              <a:t>koji</a:t>
            </a:r>
            <a:r>
              <a:rPr sz="1800" i="1" spc="-12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se</a:t>
            </a:r>
            <a:r>
              <a:rPr sz="1800" i="1" spc="-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odnosi</a:t>
            </a:r>
            <a:r>
              <a:rPr sz="1800" i="1" spc="-114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na</a:t>
            </a:r>
            <a:r>
              <a:rPr sz="1800" i="1" spc="-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60" dirty="0">
                <a:solidFill>
                  <a:srgbClr val="FFFFFF"/>
                </a:solidFill>
                <a:latin typeface="Carlito"/>
                <a:cs typeface="Carlito"/>
              </a:rPr>
              <a:t>tekstove</a:t>
            </a:r>
            <a:r>
              <a:rPr sz="1800" i="1" spc="-10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može</a:t>
            </a:r>
            <a:r>
              <a:rPr sz="1800" i="1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biti</a:t>
            </a:r>
            <a:r>
              <a:rPr sz="1800" i="1" spc="-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različit</a:t>
            </a:r>
            <a:r>
              <a:rPr sz="1800" i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u</a:t>
            </a:r>
            <a:r>
              <a:rPr sz="1800" i="1" spc="-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odnosu</a:t>
            </a:r>
            <a:r>
              <a:rPr sz="1800" i="1" spc="-1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na</a:t>
            </a:r>
            <a:r>
              <a:rPr sz="1800" i="1" spc="-2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ukupan</a:t>
            </a:r>
            <a:r>
              <a:rPr sz="1800" i="1" spc="-14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20" dirty="0">
                <a:solidFill>
                  <a:srgbClr val="FFFFFF"/>
                </a:solidFill>
                <a:latin typeface="Carlito"/>
                <a:cs typeface="Carlito"/>
              </a:rPr>
              <a:t>broj</a:t>
            </a:r>
            <a:endParaRPr sz="18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prekršaja,</a:t>
            </a:r>
            <a:r>
              <a:rPr sz="1800" i="1" spc="-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jer</a:t>
            </a:r>
            <a:r>
              <a:rPr sz="1800" i="1" spc="-11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je</a:t>
            </a:r>
            <a:r>
              <a:rPr sz="1800" i="1" spc="-1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jednim</a:t>
            </a:r>
            <a:r>
              <a:rPr sz="1800" i="1" spc="-15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40" dirty="0">
                <a:solidFill>
                  <a:srgbClr val="FFFFFF"/>
                </a:solidFill>
                <a:latin typeface="Carlito"/>
                <a:cs typeface="Carlito"/>
              </a:rPr>
              <a:t>tekstom</a:t>
            </a:r>
            <a:r>
              <a:rPr sz="1800" i="1" spc="-13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30" dirty="0">
                <a:solidFill>
                  <a:srgbClr val="FFFFFF"/>
                </a:solidFill>
                <a:latin typeface="Carlito"/>
                <a:cs typeface="Carlito"/>
              </a:rPr>
              <a:t>prekršeno</a:t>
            </a:r>
            <a:r>
              <a:rPr sz="1800" i="1" spc="-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više</a:t>
            </a:r>
            <a:r>
              <a:rPr sz="1800" i="1" spc="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30" dirty="0">
                <a:solidFill>
                  <a:srgbClr val="FFFFFF"/>
                </a:solidFill>
                <a:latin typeface="Carlito"/>
                <a:cs typeface="Carlito"/>
              </a:rPr>
              <a:t>tačaka</a:t>
            </a:r>
            <a:r>
              <a:rPr sz="1800" i="1" spc="-16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35" dirty="0">
                <a:solidFill>
                  <a:srgbClr val="FFFFFF"/>
                </a:solidFill>
                <a:latin typeface="Carlito"/>
                <a:cs typeface="Carlito"/>
              </a:rPr>
              <a:t>Kodeksa</a:t>
            </a:r>
            <a:r>
              <a:rPr sz="1800" i="1" spc="-85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dirty="0">
                <a:solidFill>
                  <a:srgbClr val="FFFFFF"/>
                </a:solidFill>
                <a:latin typeface="Carlito"/>
                <a:cs typeface="Carlito"/>
              </a:rPr>
              <a:t>novinara</a:t>
            </a:r>
            <a:r>
              <a:rPr sz="1800" i="1" spc="180" dirty="0">
                <a:solidFill>
                  <a:srgbClr val="FFFFFF"/>
                </a:solidFill>
                <a:latin typeface="Carlito"/>
                <a:cs typeface="Carlito"/>
              </a:rPr>
              <a:t> </a:t>
            </a:r>
            <a:r>
              <a:rPr sz="1800" i="1" spc="-10" dirty="0">
                <a:solidFill>
                  <a:srgbClr val="FFFFFF"/>
                </a:solidFill>
                <a:latin typeface="Carlito"/>
                <a:cs typeface="Carlito"/>
              </a:rPr>
              <a:t>Srbije.</a:t>
            </a:r>
            <a:endParaRPr sz="1800">
              <a:latin typeface="Carlito"/>
              <a:cs typeface="Carlito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68488"/>
              </p:ext>
            </p:extLst>
          </p:nvPr>
        </p:nvGraphicFramePr>
        <p:xfrm>
          <a:off x="254000" y="1208532"/>
          <a:ext cx="8612502" cy="42354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7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6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4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6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10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96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312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R="86995" algn="r">
                        <a:lnSpc>
                          <a:spcPts val="1664"/>
                        </a:lnSpc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DNEVNI</a:t>
                      </a:r>
                      <a:r>
                        <a:rPr sz="1400" b="1" spc="16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LIST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664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JUL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46050" algn="r">
                        <a:lnSpc>
                          <a:spcPts val="1664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AVGUST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664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SEPTEMBAR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104775">
                        <a:lnSpc>
                          <a:spcPts val="1664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7620" algn="ctr">
                        <a:lnSpc>
                          <a:spcPts val="1664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NOVEMBAR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664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DECEMBAR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664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R="9525" algn="ctr">
                        <a:lnSpc>
                          <a:spcPts val="167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Alo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57480" algn="l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           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ctr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         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221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671830" algn="l">
                        <a:lnSpc>
                          <a:spcPts val="1670"/>
                        </a:lnSpc>
                      </a:pPr>
                      <a:r>
                        <a:rPr lang="en-US" sz="1400" dirty="0">
                          <a:solidFill>
                            <a:schemeClr val="bg1"/>
                          </a:solidFill>
                          <a:latin typeface="Caladea"/>
                          <a:cs typeface="Caladea"/>
                        </a:rPr>
                        <a:t>169</a:t>
                      </a:r>
                      <a:endParaRPr sz="1400" dirty="0">
                        <a:solidFill>
                          <a:schemeClr val="bg1"/>
                        </a:solidFill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167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196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ts val="167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180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28575" algn="l">
                        <a:lnSpc>
                          <a:spcPts val="1670"/>
                        </a:lnSpc>
                      </a:pPr>
                      <a:r>
                        <a:rPr lang="en-US" sz="1400" spc="-20" dirty="0">
                          <a:latin typeface="Caladea"/>
                          <a:cs typeface="Caladea"/>
                        </a:rPr>
                        <a:t>      </a:t>
                      </a:r>
                      <a:r>
                        <a:rPr lang="sr-Latn-RS" sz="1400" spc="-20" dirty="0">
                          <a:latin typeface="Caladea"/>
                          <a:cs typeface="Caladea"/>
                        </a:rPr>
                        <a:t>1133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655">
                <a:tc>
                  <a:txBody>
                    <a:bodyPr/>
                    <a:lstStyle/>
                    <a:p>
                      <a:pPr marL="6350" algn="ctr">
                        <a:lnSpc>
                          <a:spcPts val="1670"/>
                        </a:lnSpc>
                      </a:pP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Blic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06375" algn="r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723900" algn="l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81915" algn="ctr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ts val="167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 </a:t>
                      </a:r>
                      <a:r>
                        <a:rPr sz="1400" spc="-25" dirty="0">
                          <a:latin typeface="Caladea"/>
                          <a:cs typeface="Caladea"/>
                        </a:rPr>
                        <a:t>2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68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marL="313690">
                        <a:lnSpc>
                          <a:spcPts val="167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Večernje</a:t>
                      </a:r>
                      <a:endParaRPr sz="1400">
                        <a:latin typeface="Caladea"/>
                        <a:cs typeface="Caladea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novosti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06375" algn="r">
                        <a:lnSpc>
                          <a:spcPts val="167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209550" algn="r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671830" algn="l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ts val="167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ts val="1670"/>
                        </a:lnSpc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</a:t>
                      </a:r>
                      <a:r>
                        <a:rPr sz="1400" spc="-25" dirty="0">
                          <a:latin typeface="Caladea"/>
                          <a:cs typeface="Caladea"/>
                        </a:rPr>
                        <a:t>4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43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345">
                <a:tc>
                  <a:txBody>
                    <a:bodyPr/>
                    <a:lstStyle/>
                    <a:p>
                      <a:pPr marL="423545">
                        <a:lnSpc>
                          <a:spcPts val="158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Danas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96850" algn="r">
                        <a:lnSpc>
                          <a:spcPts val="1580"/>
                        </a:lnSpc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l">
                        <a:lnSpc>
                          <a:spcPts val="1580"/>
                        </a:lnSpc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                 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723900">
                        <a:lnSpc>
                          <a:spcPts val="1580"/>
                        </a:lnSpc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ts val="1580"/>
                        </a:lnSpc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ts val="1580"/>
                        </a:lnSpc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</a:t>
                      </a: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ts val="1580"/>
                        </a:lnSpc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l">
                        <a:lnSpc>
                          <a:spcPts val="1580"/>
                        </a:lnSpc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   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20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R="159385" algn="ctr">
                        <a:lnSpc>
                          <a:spcPts val="1675"/>
                        </a:lnSpc>
                      </a:pPr>
                      <a:r>
                        <a:rPr lang="en-US"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</a:t>
                      </a: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Informer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ts val="1675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r">
                        <a:lnSpc>
                          <a:spcPts val="1675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158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671830">
                        <a:lnSpc>
                          <a:spcPts val="1675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112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ts val="1675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ts val="1675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ts val="1675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ts val="1675"/>
                        </a:lnSpc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 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805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035">
                <a:tc>
                  <a:txBody>
                    <a:bodyPr/>
                    <a:lstStyle/>
                    <a:p>
                      <a:pPr marL="466090">
                        <a:lnSpc>
                          <a:spcPts val="1675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Kurir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ts val="1675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r">
                        <a:lnSpc>
                          <a:spcPts val="1675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671830">
                        <a:lnSpc>
                          <a:spcPts val="1675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39370" algn="ctr">
                        <a:lnSpc>
                          <a:spcPts val="1675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ts val="1675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ts val="1675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100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ts val="1675"/>
                        </a:lnSpc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 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529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920">
                <a:tc>
                  <a:txBody>
                    <a:bodyPr/>
                    <a:lstStyle/>
                    <a:p>
                      <a:pPr marL="41465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Srpski</a:t>
                      </a:r>
                      <a:endParaRPr sz="1400">
                        <a:latin typeface="Caladea"/>
                        <a:cs typeface="Caladea"/>
                      </a:endParaRPr>
                    </a:p>
                    <a:p>
                      <a:pPr marL="33210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Telegraf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57480" algn="l">
                        <a:lnSpc>
                          <a:spcPct val="100000"/>
                        </a:lnSpc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            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671830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00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29845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3180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09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5085" algn="l">
                        <a:lnSpc>
                          <a:spcPct val="100000"/>
                        </a:lnSpc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701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835">
                <a:tc>
                  <a:txBody>
                    <a:bodyPr/>
                    <a:lstStyle/>
                    <a:p>
                      <a:pPr marL="3536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Politika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9685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2669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572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7620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25" dirty="0">
                          <a:latin typeface="Caladea"/>
                          <a:cs typeface="Caladea"/>
                        </a:rPr>
                        <a:t>         </a:t>
                      </a:r>
                      <a:r>
                        <a:rPr sz="1400" spc="-25" dirty="0"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16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345">
                <a:tc>
                  <a:txBody>
                    <a:bodyPr/>
                    <a:lstStyle/>
                    <a:p>
                      <a:pPr marL="3175" algn="l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4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        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Nova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20637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20256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22669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699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635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lang="sr-Latn-RS" sz="1400" spc="-25" dirty="0">
                          <a:latin typeface="Caladea"/>
                          <a:cs typeface="Caladea"/>
                        </a:rPr>
                        <a:t>95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12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4995">
                <a:tc>
                  <a:txBody>
                    <a:bodyPr/>
                    <a:lstStyle/>
                    <a:p>
                      <a:pPr marL="3168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R="157480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711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160655"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771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6718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582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2851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</a:t>
                      </a: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65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L="438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695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952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697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6666"/>
                    </a:solidFill>
                  </a:tcPr>
                </a:tc>
                <a:tc>
                  <a:txBody>
                    <a:bodyPr/>
                    <a:lstStyle/>
                    <a:p>
                      <a:pPr marR="6350" algn="l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en-US" sz="1400" spc="-20" dirty="0">
                          <a:latin typeface="Caladea"/>
                          <a:cs typeface="Caladea"/>
                        </a:rPr>
                        <a:t>       </a:t>
                      </a:r>
                      <a:r>
                        <a:rPr sz="1400" spc="-20" dirty="0">
                          <a:latin typeface="Caladea"/>
                          <a:cs typeface="Caladea"/>
                        </a:rPr>
                        <a:t>41</a:t>
                      </a:r>
                      <a:r>
                        <a:rPr lang="sr-Latn-RS" sz="1400" spc="-20" dirty="0">
                          <a:latin typeface="Caladea"/>
                          <a:cs typeface="Caladea"/>
                        </a:rPr>
                        <a:t>10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6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8591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Broj</a:t>
            </a:r>
            <a:r>
              <a:rPr sz="3200" spc="-105" dirty="0"/>
              <a:t> </a:t>
            </a:r>
            <a:r>
              <a:rPr sz="3200" spc="-30" dirty="0"/>
              <a:t>prekršaja</a:t>
            </a:r>
            <a:r>
              <a:rPr sz="3200" spc="-175" dirty="0"/>
              <a:t> </a:t>
            </a:r>
            <a:r>
              <a:rPr sz="3200" spc="-10" dirty="0"/>
              <a:t>po</a:t>
            </a:r>
            <a:r>
              <a:rPr sz="3200" spc="-130" dirty="0"/>
              <a:t> </a:t>
            </a:r>
            <a:r>
              <a:rPr sz="3200" spc="-10" dirty="0"/>
              <a:t>poglavljima</a:t>
            </a:r>
            <a:endParaRPr sz="3200" dirty="0"/>
          </a:p>
          <a:p>
            <a:pPr marL="6985" algn="ctr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solidFill>
                  <a:srgbClr val="FFFFFF"/>
                </a:solidFill>
              </a:rPr>
              <a:t>(jul-</a:t>
            </a:r>
            <a:r>
              <a:rPr sz="2000" spc="-110" dirty="0">
                <a:solidFill>
                  <a:srgbClr val="FFFFFF"/>
                </a:solidFill>
              </a:rPr>
              <a:t> </a:t>
            </a:r>
            <a:r>
              <a:rPr sz="2000" dirty="0" err="1">
                <a:solidFill>
                  <a:srgbClr val="FFFFFF"/>
                </a:solidFill>
              </a:rPr>
              <a:t>decembar</a:t>
            </a:r>
            <a:r>
              <a:rPr sz="2000" spc="-60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202</a:t>
            </a:r>
            <a:r>
              <a:rPr lang="sr-Latn-RS" sz="2000" spc="-10" dirty="0">
                <a:solidFill>
                  <a:srgbClr val="FFFFFF"/>
                </a:solidFill>
              </a:rPr>
              <a:t>4</a:t>
            </a:r>
            <a:r>
              <a:rPr sz="2000" spc="-10" dirty="0">
                <a:solidFill>
                  <a:srgbClr val="FFFFFF"/>
                </a:solidFill>
              </a:rPr>
              <a:t>.)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3138674"/>
              </p:ext>
            </p:extLst>
          </p:nvPr>
        </p:nvGraphicFramePr>
        <p:xfrm>
          <a:off x="170179" y="2349500"/>
          <a:ext cx="8778235" cy="43834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9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Poglavlje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JUL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195580" algn="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AVGUST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064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SEPTEMBAR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3843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NOVEMBAR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7620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DECEMBAR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4604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7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spc="-5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I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217170" algn="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167640" algn="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447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540385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320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83234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373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318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436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507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lang="sr-Latn-RS" sz="1400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2426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9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II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158750" algn="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271145" algn="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3815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889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152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96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III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ct val="100000"/>
                        </a:lnSpc>
                      </a:pPr>
                      <a:r>
                        <a:rPr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</a:pPr>
                      <a:r>
                        <a:rPr sz="14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8591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Broj</a:t>
            </a:r>
            <a:r>
              <a:rPr sz="3200" spc="-105" dirty="0"/>
              <a:t> </a:t>
            </a:r>
            <a:r>
              <a:rPr sz="3200" spc="-30" dirty="0"/>
              <a:t>prekršaja</a:t>
            </a:r>
            <a:r>
              <a:rPr sz="3200" spc="-175" dirty="0"/>
              <a:t> </a:t>
            </a:r>
            <a:r>
              <a:rPr sz="3200" spc="-10" dirty="0"/>
              <a:t>po</a:t>
            </a:r>
            <a:r>
              <a:rPr sz="3200" spc="-130" dirty="0"/>
              <a:t> </a:t>
            </a:r>
            <a:r>
              <a:rPr sz="3200" spc="-10" dirty="0"/>
              <a:t>poglavljima</a:t>
            </a:r>
            <a:endParaRPr sz="3200" dirty="0"/>
          </a:p>
          <a:p>
            <a:pPr marL="6985" algn="ctr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solidFill>
                  <a:srgbClr val="FFFFFF"/>
                </a:solidFill>
              </a:rPr>
              <a:t>(jul-</a:t>
            </a:r>
            <a:r>
              <a:rPr sz="2000" spc="-110" dirty="0">
                <a:solidFill>
                  <a:srgbClr val="FFFFFF"/>
                </a:solidFill>
              </a:rPr>
              <a:t> </a:t>
            </a:r>
            <a:r>
              <a:rPr sz="2000" dirty="0" err="1">
                <a:solidFill>
                  <a:srgbClr val="FFFFFF"/>
                </a:solidFill>
              </a:rPr>
              <a:t>decembar</a:t>
            </a:r>
            <a:r>
              <a:rPr sz="2000" spc="-60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202</a:t>
            </a:r>
            <a:r>
              <a:rPr lang="sr-Latn-RS" sz="2000" spc="-10" dirty="0">
                <a:solidFill>
                  <a:srgbClr val="FFFFFF"/>
                </a:solidFill>
              </a:rPr>
              <a:t>4</a:t>
            </a:r>
            <a:r>
              <a:rPr sz="2000" spc="-10" dirty="0">
                <a:solidFill>
                  <a:srgbClr val="FFFFFF"/>
                </a:solidFill>
              </a:rPr>
              <a:t>.)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67859"/>
              </p:ext>
            </p:extLst>
          </p:nvPr>
        </p:nvGraphicFramePr>
        <p:xfrm>
          <a:off x="33018" y="1587500"/>
          <a:ext cx="9052559" cy="4962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5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40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Poglavlje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407670" algn="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JUL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R="217804" algn="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AVGUST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223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SEPTEMBAR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NOVEMBAR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08585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DECEMBAR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2225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407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IV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403860" algn="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194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17500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22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2667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181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525780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190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70485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86409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ct val="100000"/>
                        </a:lnSpc>
                      </a:pPr>
                      <a:r>
                        <a:rPr sz="1400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231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40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400" b="1" spc="-5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V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56870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281305" algn="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107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4826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191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104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544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414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b="1" spc="-25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VI</a:t>
                      </a:r>
                      <a:endParaRPr sz="14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635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42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40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127000" algn="ctr">
                        <a:lnSpc>
                          <a:spcPct val="100000"/>
                        </a:lnSpc>
                      </a:pP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33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26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58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7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25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280035">
                        <a:lnSpc>
                          <a:spcPct val="100000"/>
                        </a:lnSpc>
                      </a:pPr>
                      <a:r>
                        <a:rPr lang="sr-Latn-RS" sz="1450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224</a:t>
                      </a:r>
                      <a:endParaRPr sz="145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8591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Broj</a:t>
            </a:r>
            <a:r>
              <a:rPr sz="3200" spc="-110" dirty="0"/>
              <a:t> </a:t>
            </a:r>
            <a:r>
              <a:rPr sz="3200" spc="-30" dirty="0"/>
              <a:t>prekršaja</a:t>
            </a:r>
            <a:r>
              <a:rPr sz="3200" spc="-210" dirty="0"/>
              <a:t> </a:t>
            </a:r>
            <a:r>
              <a:rPr sz="3200" dirty="0"/>
              <a:t>po</a:t>
            </a:r>
            <a:r>
              <a:rPr sz="3200" spc="-110" dirty="0"/>
              <a:t> </a:t>
            </a:r>
            <a:r>
              <a:rPr sz="3200" spc="-10" dirty="0"/>
              <a:t>poglavljima</a:t>
            </a:r>
            <a:endParaRPr sz="3200" dirty="0"/>
          </a:p>
          <a:p>
            <a:pPr marL="6985" algn="ctr">
              <a:lnSpc>
                <a:spcPct val="100000"/>
              </a:lnSpc>
              <a:spcBef>
                <a:spcPts val="25"/>
              </a:spcBef>
            </a:pPr>
            <a:r>
              <a:rPr sz="2000" dirty="0">
                <a:solidFill>
                  <a:srgbClr val="FFFFFF"/>
                </a:solidFill>
              </a:rPr>
              <a:t>(jul-</a:t>
            </a:r>
            <a:r>
              <a:rPr sz="2000" spc="-110" dirty="0">
                <a:solidFill>
                  <a:srgbClr val="FFFFFF"/>
                </a:solidFill>
              </a:rPr>
              <a:t> </a:t>
            </a:r>
            <a:r>
              <a:rPr sz="2000" dirty="0" err="1">
                <a:solidFill>
                  <a:srgbClr val="FFFFFF"/>
                </a:solidFill>
              </a:rPr>
              <a:t>decembar</a:t>
            </a:r>
            <a:r>
              <a:rPr sz="2000" spc="-60" dirty="0">
                <a:solidFill>
                  <a:srgbClr val="FFFFFF"/>
                </a:solidFill>
              </a:rPr>
              <a:t> </a:t>
            </a:r>
            <a:r>
              <a:rPr sz="2000" spc="-10" dirty="0">
                <a:solidFill>
                  <a:srgbClr val="FFFFFF"/>
                </a:solidFill>
              </a:rPr>
              <a:t>202</a:t>
            </a:r>
            <a:r>
              <a:rPr lang="sr-Latn-RS" sz="2000" spc="-10" dirty="0">
                <a:solidFill>
                  <a:srgbClr val="FFFFFF"/>
                </a:solidFill>
              </a:rPr>
              <a:t>4</a:t>
            </a:r>
            <a:r>
              <a:rPr sz="2000" spc="-10" dirty="0">
                <a:solidFill>
                  <a:srgbClr val="FFFFFF"/>
                </a:solidFill>
              </a:rPr>
              <a:t>.)</a:t>
            </a:r>
            <a:endParaRPr sz="20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588093"/>
              </p:ext>
            </p:extLst>
          </p:nvPr>
        </p:nvGraphicFramePr>
        <p:xfrm>
          <a:off x="170179" y="1968500"/>
          <a:ext cx="8778235" cy="41122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7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Poglavlje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JUL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495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AVGUST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SEPTEMBAR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939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NOVEMBAR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54305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DECEMBAR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8920">
                        <a:lnSpc>
                          <a:spcPct val="100000"/>
                        </a:lnSpc>
                      </a:pPr>
                      <a:r>
                        <a:rPr sz="1200" b="1" spc="-1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b="1" spc="-25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VII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40005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317500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289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239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234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64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  <a:p>
                      <a:pPr marR="31750" algn="ctr">
                        <a:lnSpc>
                          <a:spcPct val="100000"/>
                        </a:lnSpc>
                      </a:pPr>
                      <a:r>
                        <a:rPr lang="sr-Latn-RS" sz="14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1399</a:t>
                      </a:r>
                      <a:endParaRPr sz="14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1200" b="1" spc="-20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VIII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97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287020" algn="ctr">
                        <a:lnSpc>
                          <a:spcPct val="100000"/>
                        </a:lnSpc>
                      </a:pPr>
                      <a:r>
                        <a:rPr sz="14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87960" algn="ctr">
                        <a:lnSpc>
                          <a:spcPct val="100000"/>
                        </a:lnSpc>
                      </a:pPr>
                      <a:r>
                        <a:rPr sz="14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95885" algn="ctr">
                        <a:lnSpc>
                          <a:spcPct val="100000"/>
                        </a:lnSpc>
                      </a:pPr>
                      <a:r>
                        <a:rPr sz="14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R="596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R="186055" algn="ctr">
                        <a:lnSpc>
                          <a:spcPct val="100000"/>
                        </a:lnSpc>
                      </a:pPr>
                      <a:r>
                        <a:rPr sz="14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25120">
                        <a:lnSpc>
                          <a:spcPct val="100000"/>
                        </a:lnSpc>
                      </a:pPr>
                      <a:r>
                        <a:rPr sz="1450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/</a:t>
                      </a:r>
                      <a:endParaRPr sz="145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93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b="1" spc="-25" dirty="0">
                          <a:solidFill>
                            <a:srgbClr val="EEEEEE"/>
                          </a:solidFill>
                          <a:latin typeface="Caladea"/>
                          <a:cs typeface="Caladea"/>
                        </a:rPr>
                        <a:t>IX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endParaRPr sz="12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25"/>
                        </a:spcBef>
                      </a:pPr>
                      <a:r>
                        <a:rPr sz="16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2190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sr-Latn-RS"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endParaRPr sz="12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8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2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2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689"/>
                        </a:spcBef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  <a:p>
                      <a:pPr marR="227329" algn="ctr">
                        <a:lnSpc>
                          <a:spcPct val="100000"/>
                        </a:lnSpc>
                      </a:pPr>
                      <a:r>
                        <a:rPr lang="sr-Latn-RS" sz="1600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21462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320" y="-23446"/>
            <a:ext cx="8379358" cy="959008"/>
          </a:xfrm>
          <a:prstGeom prst="rect">
            <a:avLst/>
          </a:prstGeom>
        </p:spPr>
        <p:txBody>
          <a:bodyPr vert="horz" wrap="square" lIns="0" tIns="187733" rIns="0" bIns="0" rtlCol="0">
            <a:spAutoFit/>
          </a:bodyPr>
          <a:lstStyle/>
          <a:p>
            <a:pPr marL="1656080">
              <a:lnSpc>
                <a:spcPct val="100000"/>
              </a:lnSpc>
              <a:spcBef>
                <a:spcPts val="95"/>
              </a:spcBef>
            </a:pPr>
            <a:r>
              <a:rPr sz="3200" spc="-10" dirty="0"/>
              <a:t>Broj</a:t>
            </a:r>
            <a:r>
              <a:rPr sz="3200" spc="-90" dirty="0"/>
              <a:t> </a:t>
            </a:r>
            <a:r>
              <a:rPr sz="3200" spc="-30" dirty="0"/>
              <a:t>prekršaja</a:t>
            </a:r>
            <a:r>
              <a:rPr sz="3200" spc="-220" dirty="0"/>
              <a:t> </a:t>
            </a:r>
            <a:r>
              <a:rPr sz="3200" spc="-20" dirty="0"/>
              <a:t>po</a:t>
            </a:r>
            <a:r>
              <a:rPr sz="3200" spc="-150" dirty="0"/>
              <a:t> </a:t>
            </a:r>
            <a:r>
              <a:rPr sz="3200" spc="-10" dirty="0"/>
              <a:t>poglavljima</a:t>
            </a:r>
            <a:endParaRPr sz="3200" dirty="0"/>
          </a:p>
          <a:p>
            <a:pPr marL="80010" algn="ctr">
              <a:lnSpc>
                <a:spcPct val="100000"/>
              </a:lnSpc>
              <a:spcBef>
                <a:spcPts val="30"/>
              </a:spcBef>
            </a:pPr>
            <a:r>
              <a:rPr sz="1800" dirty="0">
                <a:solidFill>
                  <a:srgbClr val="FFFFFF"/>
                </a:solidFill>
              </a:rPr>
              <a:t>(jul-</a:t>
            </a:r>
            <a:r>
              <a:rPr sz="1800" spc="-35" dirty="0">
                <a:solidFill>
                  <a:srgbClr val="FFFFFF"/>
                </a:solidFill>
              </a:rPr>
              <a:t> </a:t>
            </a:r>
            <a:r>
              <a:rPr sz="1800" dirty="0" err="1">
                <a:solidFill>
                  <a:srgbClr val="FFFFFF"/>
                </a:solidFill>
              </a:rPr>
              <a:t>decembar</a:t>
            </a:r>
            <a:r>
              <a:rPr sz="1800" spc="-75" dirty="0">
                <a:solidFill>
                  <a:srgbClr val="FFFFFF"/>
                </a:solidFill>
              </a:rPr>
              <a:t> </a:t>
            </a:r>
            <a:r>
              <a:rPr sz="1800" spc="-10" dirty="0">
                <a:solidFill>
                  <a:srgbClr val="FFFFFF"/>
                </a:solidFill>
              </a:rPr>
              <a:t>202</a:t>
            </a:r>
            <a:r>
              <a:rPr lang="sr-Latn-RS" sz="1800" spc="-10" dirty="0">
                <a:solidFill>
                  <a:srgbClr val="FFFFFF"/>
                </a:solidFill>
              </a:rPr>
              <a:t>4</a:t>
            </a:r>
            <a:r>
              <a:rPr sz="1800" spc="-10" dirty="0">
                <a:solidFill>
                  <a:srgbClr val="FFFFFF"/>
                </a:solidFill>
              </a:rPr>
              <a:t>.)</a:t>
            </a:r>
            <a:endParaRPr sz="18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335452"/>
              </p:ext>
            </p:extLst>
          </p:nvPr>
        </p:nvGraphicFramePr>
        <p:xfrm>
          <a:off x="1962150" y="1352550"/>
          <a:ext cx="4191000" cy="52914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8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700"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Poglavlje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Broj</a:t>
                      </a:r>
                      <a:r>
                        <a:rPr sz="2000" b="1" spc="-7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prekršaja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5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</a:pPr>
                      <a:r>
                        <a:rPr lang="sr-Latn-RS"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2426</a:t>
                      </a:r>
                      <a:endParaRPr lang="sr-Latn-RS" sz="2000" b="1" dirty="0">
                        <a:latin typeface="Caladea"/>
                        <a:cs typeface="Caladea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II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444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152</a:t>
                      </a:r>
                      <a:endParaRPr lang="sr-Latn-RS" sz="2000" b="1" dirty="0">
                        <a:latin typeface="Caladea"/>
                        <a:cs typeface="Caladea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III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2000" b="1">
                        <a:latin typeface="Caladea"/>
                        <a:cs typeface="Caladea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IV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65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3175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6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1231</a:t>
                      </a:r>
                      <a:endParaRPr lang="en-US" sz="2000" b="1" dirty="0">
                        <a:latin typeface="Caladea"/>
                        <a:cs typeface="Caladea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V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71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361950">
                        <a:lnSpc>
                          <a:spcPct val="100000"/>
                        </a:lnSpc>
                      </a:pPr>
                      <a:r>
                        <a:rPr lang="sr-Latn-RS"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              544</a:t>
                      </a:r>
                      <a:endParaRPr lang="sr-Latn-RS" sz="2000" b="1" dirty="0">
                        <a:latin typeface="Caladea"/>
                        <a:cs typeface="Calade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VI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280035">
                        <a:lnSpc>
                          <a:spcPct val="100000"/>
                        </a:lnSpc>
                      </a:pPr>
                      <a:r>
                        <a:rPr lang="sr-Latn-RS" sz="20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             224</a:t>
                      </a:r>
                      <a:endParaRPr lang="sr-Latn-RS" sz="20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marL="762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VII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R="31750" algn="ctr">
                        <a:lnSpc>
                          <a:spcPct val="100000"/>
                        </a:lnSpc>
                      </a:pPr>
                      <a:r>
                        <a:rPr lang="sr-Latn-RS"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1399</a:t>
                      </a:r>
                      <a:endParaRPr lang="sr-Latn-RS" sz="2000" b="1" dirty="0">
                        <a:latin typeface="Caladea"/>
                        <a:cs typeface="Calade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610">
                <a:tc>
                  <a:txBody>
                    <a:bodyPr/>
                    <a:lstStyle/>
                    <a:p>
                      <a:pPr marL="13970"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VIII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sz="20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2000" b="1">
                        <a:latin typeface="Caladea"/>
                        <a:cs typeface="Caladea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799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IX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sr-Latn-RS" sz="20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endParaRPr sz="2000" b="1" dirty="0">
                        <a:latin typeface="Caladea"/>
                        <a:cs typeface="Calade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7359">
                <a:tc>
                  <a:txBody>
                    <a:bodyPr/>
                    <a:lstStyle/>
                    <a:p>
                      <a:pPr marR="106680" algn="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0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lang="sr-Latn-RS" sz="2000" b="1" dirty="0">
                          <a:solidFill>
                            <a:schemeClr val="bg1"/>
                          </a:solidFill>
                          <a:latin typeface="Caladea"/>
                          <a:cs typeface="Caladea"/>
                        </a:rPr>
                        <a:t>5978</a:t>
                      </a:r>
                      <a:endParaRPr sz="2000" b="1" dirty="0">
                        <a:solidFill>
                          <a:schemeClr val="bg1"/>
                        </a:solidFill>
                        <a:latin typeface="Caladea"/>
                        <a:cs typeface="Calade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320" y="-23446"/>
            <a:ext cx="8379358" cy="825226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spc="-10" dirty="0"/>
              <a:t>Broj</a:t>
            </a:r>
            <a:r>
              <a:rPr spc="-215" dirty="0"/>
              <a:t> </a:t>
            </a:r>
            <a:r>
              <a:rPr spc="-40" dirty="0"/>
              <a:t>tekstova</a:t>
            </a:r>
            <a:r>
              <a:rPr spc="-204" dirty="0"/>
              <a:t> </a:t>
            </a:r>
            <a:r>
              <a:rPr dirty="0"/>
              <a:t>kojima</a:t>
            </a:r>
            <a:r>
              <a:rPr spc="-60" dirty="0"/>
              <a:t> </a:t>
            </a:r>
            <a:r>
              <a:rPr dirty="0"/>
              <a:t>je</a:t>
            </a:r>
            <a:r>
              <a:rPr spc="-75" dirty="0"/>
              <a:t> </a:t>
            </a:r>
            <a:r>
              <a:rPr spc="-20" dirty="0"/>
              <a:t>prekršen</a:t>
            </a:r>
            <a:r>
              <a:rPr spc="-180" dirty="0"/>
              <a:t> </a:t>
            </a:r>
            <a:r>
              <a:rPr spc="-10" dirty="0"/>
              <a:t>Kodeks</a:t>
            </a:r>
            <a:r>
              <a:rPr spc="-25" dirty="0"/>
              <a:t> </a:t>
            </a:r>
            <a:r>
              <a:rPr dirty="0"/>
              <a:t>novinara</a:t>
            </a:r>
            <a:r>
              <a:rPr spc="-75" dirty="0"/>
              <a:t> </a:t>
            </a:r>
            <a:r>
              <a:rPr spc="-10" dirty="0"/>
              <a:t>Srbije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900" spc="-10" dirty="0">
                <a:solidFill>
                  <a:srgbClr val="FFFFFF"/>
                </a:solidFill>
              </a:rPr>
              <a:t>(Prosečan</a:t>
            </a:r>
            <a:r>
              <a:rPr sz="1900" spc="-160" dirty="0">
                <a:solidFill>
                  <a:srgbClr val="FFFFFF"/>
                </a:solidFill>
              </a:rPr>
              <a:t> </a:t>
            </a:r>
            <a:r>
              <a:rPr sz="1900" spc="-10" dirty="0">
                <a:solidFill>
                  <a:srgbClr val="FFFFFF"/>
                </a:solidFill>
              </a:rPr>
              <a:t>mesečni</a:t>
            </a:r>
            <a:r>
              <a:rPr sz="1900" spc="-100" dirty="0">
                <a:solidFill>
                  <a:srgbClr val="FFFFFF"/>
                </a:solidFill>
              </a:rPr>
              <a:t> </a:t>
            </a:r>
            <a:r>
              <a:rPr sz="1900" spc="-20" dirty="0">
                <a:solidFill>
                  <a:srgbClr val="FFFFFF"/>
                </a:solidFill>
              </a:rPr>
              <a:t>broj</a:t>
            </a:r>
            <a:r>
              <a:rPr sz="1900" spc="-75" dirty="0">
                <a:solidFill>
                  <a:srgbClr val="FFFFFF"/>
                </a:solidFill>
              </a:rPr>
              <a:t> </a:t>
            </a:r>
            <a:r>
              <a:rPr sz="1900" spc="-10" dirty="0">
                <a:solidFill>
                  <a:srgbClr val="FFFFFF"/>
                </a:solidFill>
              </a:rPr>
              <a:t>prekršaja</a:t>
            </a:r>
            <a:r>
              <a:rPr sz="1900" spc="-95" dirty="0">
                <a:solidFill>
                  <a:srgbClr val="FFFFFF"/>
                </a:solidFill>
              </a:rPr>
              <a:t> </a:t>
            </a:r>
            <a:r>
              <a:rPr sz="1900" dirty="0">
                <a:solidFill>
                  <a:srgbClr val="FFFFFF"/>
                </a:solidFill>
              </a:rPr>
              <a:t>po</a:t>
            </a:r>
            <a:r>
              <a:rPr sz="1900" spc="-10" dirty="0">
                <a:solidFill>
                  <a:srgbClr val="FFFFFF"/>
                </a:solidFill>
              </a:rPr>
              <a:t> </a:t>
            </a:r>
            <a:r>
              <a:rPr sz="1900" spc="-30" dirty="0" err="1">
                <a:solidFill>
                  <a:srgbClr val="FFFFFF"/>
                </a:solidFill>
              </a:rPr>
              <a:t>godinama</a:t>
            </a:r>
            <a:r>
              <a:rPr sz="1900" spc="-45" dirty="0">
                <a:solidFill>
                  <a:srgbClr val="FFFFFF"/>
                </a:solidFill>
              </a:rPr>
              <a:t> </a:t>
            </a:r>
            <a:r>
              <a:rPr sz="1900" spc="-35" dirty="0">
                <a:solidFill>
                  <a:srgbClr val="FFFFFF"/>
                </a:solidFill>
              </a:rPr>
              <a:t>2018-</a:t>
            </a:r>
            <a:r>
              <a:rPr sz="1900" spc="-10" dirty="0">
                <a:solidFill>
                  <a:srgbClr val="FFFFFF"/>
                </a:solidFill>
              </a:rPr>
              <a:t>202</a:t>
            </a:r>
            <a:r>
              <a:rPr lang="sr-Latn-RS" sz="1900" spc="-10" dirty="0">
                <a:solidFill>
                  <a:srgbClr val="FFFFFF"/>
                </a:solidFill>
              </a:rPr>
              <a:t>4</a:t>
            </a:r>
            <a:r>
              <a:rPr sz="1900" spc="-10" dirty="0">
                <a:solidFill>
                  <a:srgbClr val="FFFFFF"/>
                </a:solidFill>
              </a:rPr>
              <a:t>.</a:t>
            </a:r>
            <a:r>
              <a:rPr sz="1900" spc="-30" dirty="0">
                <a:solidFill>
                  <a:srgbClr val="FFFFFF"/>
                </a:solidFill>
              </a:rPr>
              <a:t> </a:t>
            </a:r>
            <a:r>
              <a:rPr sz="1900" spc="-50" dirty="0">
                <a:solidFill>
                  <a:srgbClr val="FFFFFF"/>
                </a:solidFill>
              </a:rPr>
              <a:t>)</a:t>
            </a:r>
            <a:endParaRPr sz="190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352776"/>
              </p:ext>
            </p:extLst>
          </p:nvPr>
        </p:nvGraphicFramePr>
        <p:xfrm>
          <a:off x="133350" y="1447800"/>
          <a:ext cx="7639050" cy="34093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73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6885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2018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2019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2020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2021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635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2022</a:t>
                      </a:r>
                      <a:endParaRPr sz="20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2023</a:t>
                      </a:r>
                      <a:endParaRPr sz="20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723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842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620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952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652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690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187B5D4-6C9A-40F4-AFD7-7D4BD666DA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224914"/>
              </p:ext>
            </p:extLst>
          </p:nvPr>
        </p:nvGraphicFramePr>
        <p:xfrm>
          <a:off x="7772400" y="1447800"/>
          <a:ext cx="1273175" cy="34093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3175">
                  <a:extLst>
                    <a:ext uri="{9D8B030D-6E8A-4147-A177-3AD203B41FA5}">
                      <a16:colId xmlns:a16="http://schemas.microsoft.com/office/drawing/2014/main" val="1939594150"/>
                    </a:ext>
                  </a:extLst>
                </a:gridCol>
              </a:tblGrid>
              <a:tr h="16885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844"/>
                        </a:spcBef>
                      </a:pPr>
                      <a:endParaRPr sz="2000" dirty="0">
                        <a:latin typeface="Times New Roman"/>
                        <a:cs typeface="Times New Roman"/>
                      </a:endParaRPr>
                    </a:p>
                    <a:p>
                      <a:pPr marL="698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</a:t>
                      </a:r>
                      <a:r>
                        <a:rPr lang="sr-Latn-RS" sz="20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2000" dirty="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13786"/>
                  </a:ext>
                </a:extLst>
              </a:tr>
              <a:tr h="1720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ct val="100000"/>
                        </a:lnSpc>
                      </a:pPr>
                      <a:r>
                        <a:rPr lang="sr-Latn-RS" sz="1800" b="1" dirty="0">
                          <a:solidFill>
                            <a:schemeClr val="bg1"/>
                          </a:solidFill>
                          <a:latin typeface="Caladea"/>
                          <a:cs typeface="Caladea"/>
                        </a:rPr>
                        <a:t>685</a:t>
                      </a:r>
                      <a:endParaRPr sz="1800" b="1" dirty="0">
                        <a:solidFill>
                          <a:schemeClr val="bg1"/>
                        </a:solidFill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8313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2320" y="7696"/>
            <a:ext cx="72263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Broj</a:t>
            </a:r>
            <a:r>
              <a:rPr spc="-215" dirty="0"/>
              <a:t> </a:t>
            </a:r>
            <a:r>
              <a:rPr spc="-40" dirty="0"/>
              <a:t>tekstova</a:t>
            </a:r>
            <a:r>
              <a:rPr spc="-204" dirty="0"/>
              <a:t> </a:t>
            </a:r>
            <a:r>
              <a:rPr dirty="0"/>
              <a:t>kojima</a:t>
            </a:r>
            <a:r>
              <a:rPr spc="-80" dirty="0"/>
              <a:t> </a:t>
            </a:r>
            <a:r>
              <a:rPr dirty="0"/>
              <a:t>je</a:t>
            </a:r>
            <a:r>
              <a:rPr spc="-70" dirty="0"/>
              <a:t> </a:t>
            </a:r>
            <a:r>
              <a:rPr spc="-20" dirty="0"/>
              <a:t>prekršen</a:t>
            </a:r>
            <a:r>
              <a:rPr spc="-114" dirty="0"/>
              <a:t> </a:t>
            </a:r>
            <a:r>
              <a:rPr spc="-10" dirty="0"/>
              <a:t>Kodeks</a:t>
            </a:r>
            <a:r>
              <a:rPr spc="-25" dirty="0"/>
              <a:t> </a:t>
            </a:r>
            <a:r>
              <a:rPr dirty="0"/>
              <a:t>novinara</a:t>
            </a:r>
            <a:r>
              <a:rPr spc="-75" dirty="0"/>
              <a:t> </a:t>
            </a:r>
            <a:r>
              <a:rPr spc="-10" dirty="0"/>
              <a:t>Srbije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2320" y="389077"/>
            <a:ext cx="4806950" cy="4394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00" dirty="0">
                <a:solidFill>
                  <a:srgbClr val="FFFFFF"/>
                </a:solidFill>
                <a:latin typeface="Caladea"/>
                <a:cs typeface="Caladea"/>
              </a:rPr>
              <a:t>(</a:t>
            </a:r>
            <a:r>
              <a:rPr sz="2000" dirty="0">
                <a:solidFill>
                  <a:srgbClr val="FFFFFF"/>
                </a:solidFill>
                <a:latin typeface="Caladea"/>
                <a:cs typeface="Caladea"/>
              </a:rPr>
              <a:t>poređenje</a:t>
            </a:r>
            <a:r>
              <a:rPr sz="2000" spc="-15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2000" dirty="0">
                <a:solidFill>
                  <a:srgbClr val="FFFFFF"/>
                </a:solidFill>
                <a:latin typeface="Caladea"/>
                <a:cs typeface="Caladea"/>
              </a:rPr>
              <a:t>oktobar</a:t>
            </a:r>
            <a:r>
              <a:rPr sz="2000" spc="40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2000" dirty="0">
                <a:solidFill>
                  <a:srgbClr val="FFFFFF"/>
                </a:solidFill>
                <a:latin typeface="Caladea"/>
                <a:cs typeface="Caladea"/>
              </a:rPr>
              <a:t>2019</a:t>
            </a:r>
            <a:r>
              <a:rPr sz="2000" spc="85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2700" b="1" spc="320" dirty="0">
                <a:solidFill>
                  <a:srgbClr val="0D7974"/>
                </a:solidFill>
                <a:latin typeface="Caladea"/>
                <a:cs typeface="Caladea"/>
              </a:rPr>
              <a:t>↔</a:t>
            </a:r>
            <a:r>
              <a:rPr sz="2700" b="1" spc="-55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000" dirty="0" err="1">
                <a:solidFill>
                  <a:srgbClr val="FFFFFF"/>
                </a:solidFill>
                <a:latin typeface="Caladea"/>
                <a:cs typeface="Caladea"/>
              </a:rPr>
              <a:t>oktobar</a:t>
            </a:r>
            <a:r>
              <a:rPr sz="2000" spc="30" dirty="0">
                <a:solidFill>
                  <a:srgbClr val="FFFFFF"/>
                </a:solidFill>
                <a:latin typeface="Caladea"/>
                <a:cs typeface="Caladea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Caladea"/>
                <a:cs typeface="Caladea"/>
              </a:rPr>
              <a:t>202</a:t>
            </a:r>
            <a:r>
              <a:rPr lang="sr-Latn-RS" sz="2000" spc="-10" dirty="0">
                <a:solidFill>
                  <a:srgbClr val="FFFFFF"/>
                </a:solidFill>
                <a:latin typeface="Caladea"/>
                <a:cs typeface="Caladea"/>
              </a:rPr>
              <a:t>4</a:t>
            </a:r>
            <a:r>
              <a:rPr sz="1900" spc="-10" dirty="0">
                <a:solidFill>
                  <a:srgbClr val="FFFFFF"/>
                </a:solidFill>
                <a:latin typeface="Caladea"/>
                <a:cs typeface="Caladea"/>
              </a:rPr>
              <a:t>)</a:t>
            </a:r>
            <a:endParaRPr sz="1900" dirty="0">
              <a:latin typeface="Caladea"/>
              <a:cs typeface="Calade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654271"/>
              </p:ext>
            </p:extLst>
          </p:nvPr>
        </p:nvGraphicFramePr>
        <p:xfrm>
          <a:off x="370231" y="914399"/>
          <a:ext cx="7325971" cy="5745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1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5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98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60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9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59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8405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Dnevni</a:t>
                      </a:r>
                      <a:endParaRPr sz="1800">
                        <a:latin typeface="Caladea"/>
                        <a:cs typeface="Calade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list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158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9019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  <a:p>
                      <a:pPr marL="412115">
                        <a:lnSpc>
                          <a:spcPct val="100000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2019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25400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  <a:p>
                      <a:pPr marL="363855">
                        <a:lnSpc>
                          <a:spcPct val="100000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2020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35814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  <a:p>
                      <a:pPr marL="467359">
                        <a:lnSpc>
                          <a:spcPct val="100000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2021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3067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800">
                        <a:latin typeface="Caladea"/>
                        <a:cs typeface="Caladea"/>
                      </a:endParaRPr>
                    </a:p>
                    <a:p>
                      <a:pPr marL="416559">
                        <a:lnSpc>
                          <a:spcPct val="100000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2022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247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2023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77">
                <a:tc>
                  <a:txBody>
                    <a:bodyPr/>
                    <a:lstStyle/>
                    <a:p>
                      <a:pPr marL="69850">
                        <a:lnSpc>
                          <a:spcPts val="2050"/>
                        </a:lnSpc>
                      </a:pPr>
                      <a:r>
                        <a:rPr sz="1800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Alo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rowSpan="1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238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4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185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235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144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154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464">
                <a:tc rowSpan="2"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Blic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85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9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20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rowSpan="2">
                  <a:txBody>
                    <a:bodyPr/>
                    <a:lstStyle/>
                    <a:p>
                      <a:pPr marL="45085" algn="ctr">
                        <a:lnSpc>
                          <a:spcPct val="100000"/>
                        </a:lnSpc>
                        <a:spcBef>
                          <a:spcPts val="5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122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16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72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985" algn="ctr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33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1511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37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028">
                <a:tc rowSpan="2">
                  <a:txBody>
                    <a:bodyPr/>
                    <a:lstStyle/>
                    <a:p>
                      <a:pPr marL="69850">
                        <a:lnSpc>
                          <a:spcPts val="2025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Večernje</a:t>
                      </a:r>
                      <a:endParaRPr sz="1800">
                        <a:latin typeface="Caladea"/>
                        <a:cs typeface="Caladea"/>
                      </a:endParaRPr>
                    </a:p>
                    <a:p>
                      <a:pPr marL="69850">
                        <a:lnSpc>
                          <a:spcPts val="2135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novosti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11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382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49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47625" algn="ctr">
                        <a:lnSpc>
                          <a:spcPct val="100000"/>
                        </a:lnSpc>
                        <a:spcBef>
                          <a:spcPts val="100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61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270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R="493395" algn="r">
                        <a:lnSpc>
                          <a:spcPct val="100000"/>
                        </a:lnSpc>
                        <a:spcBef>
                          <a:spcPts val="1019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147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295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04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101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320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15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90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466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90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42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321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Danas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66725" algn="r">
                        <a:lnSpc>
                          <a:spcPct val="100000"/>
                        </a:lnSpc>
                        <a:spcBef>
                          <a:spcPts val="54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692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41275" algn="ctr">
                        <a:lnSpc>
                          <a:spcPct val="100000"/>
                        </a:lnSpc>
                        <a:spcBef>
                          <a:spcPts val="56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17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49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31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9525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Informer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6730">
                        <a:lnSpc>
                          <a:spcPct val="100000"/>
                        </a:lnSpc>
                        <a:spcBef>
                          <a:spcPts val="57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131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30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59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87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55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174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10160" algn="ctr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121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111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9302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Kurir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27685">
                        <a:lnSpc>
                          <a:spcPct val="100000"/>
                        </a:lnSpc>
                        <a:spcBef>
                          <a:spcPts val="57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176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23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143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139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0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72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89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8059">
                <a:tc>
                  <a:txBody>
                    <a:bodyPr/>
                    <a:lstStyle/>
                    <a:p>
                      <a:pPr marL="69850">
                        <a:lnSpc>
                          <a:spcPts val="1960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Srpski</a:t>
                      </a:r>
                      <a:endParaRPr sz="1800">
                        <a:latin typeface="Caladea"/>
                        <a:cs typeface="Caladea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Telegraf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06730">
                        <a:lnSpc>
                          <a:spcPct val="100000"/>
                        </a:lnSpc>
                        <a:spcBef>
                          <a:spcPts val="105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174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339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R="475615" algn="r">
                        <a:lnSpc>
                          <a:spcPct val="100000"/>
                        </a:lnSpc>
                        <a:spcBef>
                          <a:spcPts val="111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123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409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114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191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4478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27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139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612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168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53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82962">
                <a:tc>
                  <a:txBody>
                    <a:bodyPr/>
                    <a:lstStyle/>
                    <a:p>
                      <a:pPr marL="100330">
                        <a:lnSpc>
                          <a:spcPts val="2060"/>
                        </a:lnSpc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Politika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33350" algn="ctr">
                        <a:lnSpc>
                          <a:spcPct val="100000"/>
                        </a:lnSpc>
                        <a:spcBef>
                          <a:spcPts val="58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36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8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63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028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19367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28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8370">
                <a:tc>
                  <a:txBody>
                    <a:bodyPr/>
                    <a:lstStyle/>
                    <a:p>
                      <a:pPr marL="103505">
                        <a:lnSpc>
                          <a:spcPts val="1914"/>
                        </a:lnSpc>
                      </a:pPr>
                      <a:r>
                        <a:rPr sz="1800" spc="-2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Nova</a:t>
                      </a:r>
                      <a:endParaRPr sz="1800">
                        <a:latin typeface="Carlito"/>
                        <a:cs typeface="Carlito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132715" algn="ctr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/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11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1035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tc>
                  <a:txBody>
                    <a:bodyPr/>
                    <a:lstStyle/>
                    <a:p>
                      <a:pPr marL="19240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796270">
                <a:tc>
                  <a:txBody>
                    <a:bodyPr/>
                    <a:lstStyle/>
                    <a:p>
                      <a:pPr marL="97155">
                        <a:lnSpc>
                          <a:spcPct val="100000"/>
                        </a:lnSpc>
                        <a:spcBef>
                          <a:spcPts val="445"/>
                        </a:spcBef>
                      </a:pPr>
                      <a:r>
                        <a:rPr sz="1800" b="1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UKUPNO</a:t>
                      </a:r>
                      <a:endParaRPr sz="1800">
                        <a:latin typeface="Caladea"/>
                        <a:cs typeface="Caladea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140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954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4B892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R="50292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709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4B892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929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4B892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604</a:t>
                      </a:r>
                      <a:endParaRPr sz="1600">
                        <a:latin typeface="Caladea"/>
                        <a:cs typeface="Calade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4B892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tc>
                  <a:txBody>
                    <a:bodyPr/>
                    <a:lstStyle/>
                    <a:p>
                      <a:pPr marL="64579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665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4B892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3A6AC7-7927-4E9E-AA95-D99DB81A85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077973"/>
              </p:ext>
            </p:extLst>
          </p:nvPr>
        </p:nvGraphicFramePr>
        <p:xfrm>
          <a:off x="7696202" y="914399"/>
          <a:ext cx="1295398" cy="57370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5398">
                  <a:extLst>
                    <a:ext uri="{9D8B030D-6E8A-4147-A177-3AD203B41FA5}">
                      <a16:colId xmlns:a16="http://schemas.microsoft.com/office/drawing/2014/main" val="1521306460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marL="3073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1800" spc="-1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Oktobar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  <a:p>
                      <a:pPr marL="417195">
                        <a:lnSpc>
                          <a:spcPct val="100000"/>
                        </a:lnSpc>
                      </a:pPr>
                      <a:r>
                        <a:rPr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202</a:t>
                      </a:r>
                      <a:r>
                        <a:rPr lang="sr-Latn-RS" sz="1800" b="1" spc="-2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</a:t>
                      </a:r>
                      <a:endParaRPr sz="1800" dirty="0">
                        <a:latin typeface="Caladea"/>
                        <a:cs typeface="Caladea"/>
                      </a:endParaRPr>
                    </a:p>
                  </a:txBody>
                  <a:tcPr marL="0" marR="0" marT="2603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33AC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8370720"/>
                  </a:ext>
                </a:extLst>
              </a:tr>
              <a:tr h="321945">
                <a:tc>
                  <a:txBody>
                    <a:bodyPr/>
                    <a:lstStyle/>
                    <a:p>
                      <a:pPr marL="56515"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86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372482"/>
                  </a:ext>
                </a:extLst>
              </a:tr>
              <a:tr h="323215">
                <a:tc>
                  <a:txBody>
                    <a:bodyPr/>
                    <a:lstStyle/>
                    <a:p>
                      <a:pPr marL="151130" algn="ctr">
                        <a:lnSpc>
                          <a:spcPct val="100000"/>
                        </a:lnSpc>
                        <a:spcBef>
                          <a:spcPts val="625"/>
                        </a:spcBef>
                      </a:pP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46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93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366930"/>
                  </a:ext>
                </a:extLst>
              </a:tr>
              <a:tr h="449498">
                <a:tc>
                  <a:txBody>
                    <a:bodyPr/>
                    <a:lstStyle/>
                    <a:p>
                      <a:pPr marL="10795" algn="ctr">
                        <a:lnSpc>
                          <a:spcPct val="100000"/>
                        </a:lnSpc>
                        <a:spcBef>
                          <a:spcPts val="1120"/>
                        </a:spcBef>
                      </a:pP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422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663606"/>
                  </a:ext>
                </a:extLst>
              </a:tr>
              <a:tr h="334321">
                <a:tc>
                  <a:txBody>
                    <a:bodyPr/>
                    <a:lstStyle/>
                    <a:p>
                      <a:pPr marL="9525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lang="sr-Latn-RS"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280935"/>
                  </a:ext>
                </a:extLst>
              </a:tr>
              <a:tr h="338679"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24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825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6539549"/>
                  </a:ext>
                </a:extLst>
              </a:tr>
              <a:tr h="339303">
                <a:tc>
                  <a:txBody>
                    <a:bodyPr/>
                    <a:lstStyle/>
                    <a:p>
                      <a:pPr marL="53340" algn="ct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83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72948"/>
                  </a:ext>
                </a:extLst>
              </a:tr>
              <a:tr h="658059">
                <a:tc>
                  <a:txBody>
                    <a:bodyPr/>
                    <a:lstStyle/>
                    <a:p>
                      <a:pPr marL="578485">
                        <a:lnSpc>
                          <a:spcPct val="100000"/>
                        </a:lnSpc>
                        <a:spcBef>
                          <a:spcPts val="121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</a:t>
                      </a: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25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1536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1038694"/>
                  </a:ext>
                </a:extLst>
              </a:tr>
              <a:tr h="682962">
                <a:tc>
                  <a:txBody>
                    <a:bodyPr/>
                    <a:lstStyle/>
                    <a:p>
                      <a:pPr marL="19367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13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377947"/>
                  </a:ext>
                </a:extLst>
              </a:tr>
              <a:tr h="578370">
                <a:tc>
                  <a:txBody>
                    <a:bodyPr/>
                    <a:lstStyle/>
                    <a:p>
                      <a:pPr marL="192405" algn="ctr">
                        <a:lnSpc>
                          <a:spcPct val="100000"/>
                        </a:lnSpc>
                        <a:spcBef>
                          <a:spcPts val="755"/>
                        </a:spcBef>
                      </a:pPr>
                      <a:r>
                        <a:rPr lang="sr-Latn-RS" sz="1600" b="1" spc="-50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17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958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9525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093355"/>
                  </a:ext>
                </a:extLst>
              </a:tr>
              <a:tr h="796270">
                <a:tc>
                  <a:txBody>
                    <a:bodyPr/>
                    <a:lstStyle/>
                    <a:p>
                      <a:pPr marL="645795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6</a:t>
                      </a:r>
                      <a:r>
                        <a:rPr lang="sr-Latn-RS" sz="1600" b="1" spc="-25" dirty="0">
                          <a:solidFill>
                            <a:srgbClr val="FFFFFF"/>
                          </a:solidFill>
                          <a:latin typeface="Caladea"/>
                          <a:cs typeface="Caladea"/>
                        </a:rPr>
                        <a:t>54</a:t>
                      </a:r>
                      <a:endParaRPr sz="1600" dirty="0">
                        <a:latin typeface="Caladea"/>
                        <a:cs typeface="Caladea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C4B892"/>
                      </a:solidFill>
                      <a:prstDash val="solid"/>
                    </a:lnB>
                    <a:solidFill>
                      <a:srgbClr val="0D79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84227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086215" cy="5791200"/>
            </a:xfrm>
            <a:custGeom>
              <a:avLst/>
              <a:gdLst/>
              <a:ahLst/>
              <a:cxnLst/>
              <a:rect l="l" t="t" r="r" b="b"/>
              <a:pathLst>
                <a:path w="9086215" h="5791200">
                  <a:moveTo>
                    <a:pt x="9085707" y="0"/>
                  </a:moveTo>
                  <a:lnTo>
                    <a:pt x="0" y="0"/>
                  </a:lnTo>
                  <a:lnTo>
                    <a:pt x="0" y="5791200"/>
                  </a:lnTo>
                  <a:lnTo>
                    <a:pt x="9085707" y="5791200"/>
                  </a:lnTo>
                  <a:lnTo>
                    <a:pt x="9085707" y="0"/>
                  </a:lnTo>
                  <a:close/>
                </a:path>
              </a:pathLst>
            </a:custGeom>
            <a:solidFill>
              <a:srgbClr val="C4B89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5791198"/>
              <a:ext cx="9144000" cy="1066800"/>
            </a:xfrm>
            <a:custGeom>
              <a:avLst/>
              <a:gdLst/>
              <a:ahLst/>
              <a:cxnLst/>
              <a:rect l="l" t="t" r="r" b="b"/>
              <a:pathLst>
                <a:path w="9144000" h="1066800">
                  <a:moveTo>
                    <a:pt x="9144000" y="0"/>
                  </a:moveTo>
                  <a:lnTo>
                    <a:pt x="0" y="0"/>
                  </a:lnTo>
                  <a:lnTo>
                    <a:pt x="0" y="1066799"/>
                  </a:lnTo>
                  <a:lnTo>
                    <a:pt x="9144000" y="106679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D797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10616" y="1076655"/>
            <a:ext cx="6074410" cy="73850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695"/>
              </a:spcBef>
            </a:pPr>
            <a:r>
              <a:rPr sz="2600" b="1" spc="-45" dirty="0">
                <a:solidFill>
                  <a:srgbClr val="0D7974"/>
                </a:solidFill>
                <a:latin typeface="Caladea"/>
                <a:cs typeface="Caladea"/>
              </a:rPr>
              <a:t>Ukupan</a:t>
            </a:r>
            <a:r>
              <a:rPr sz="2600" b="1" spc="-114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10" dirty="0">
                <a:solidFill>
                  <a:srgbClr val="0D7974"/>
                </a:solidFill>
                <a:latin typeface="Caladea"/>
                <a:cs typeface="Caladea"/>
              </a:rPr>
              <a:t>broj</a:t>
            </a:r>
            <a:r>
              <a:rPr sz="2600" b="1" spc="-95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80" dirty="0">
                <a:solidFill>
                  <a:srgbClr val="0D7974"/>
                </a:solidFill>
                <a:latin typeface="Caladea"/>
                <a:cs typeface="Caladea"/>
              </a:rPr>
              <a:t>tekstova</a:t>
            </a:r>
            <a:r>
              <a:rPr sz="2600" b="1" spc="-10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35" dirty="0">
                <a:solidFill>
                  <a:srgbClr val="0D7974"/>
                </a:solidFill>
                <a:latin typeface="Caladea"/>
                <a:cs typeface="Caladea"/>
              </a:rPr>
              <a:t>kojima</a:t>
            </a:r>
            <a:r>
              <a:rPr sz="2600" b="1" spc="-10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dirty="0">
                <a:solidFill>
                  <a:srgbClr val="0D7974"/>
                </a:solidFill>
                <a:latin typeface="Caladea"/>
                <a:cs typeface="Caladea"/>
              </a:rPr>
              <a:t>je</a:t>
            </a:r>
            <a:r>
              <a:rPr sz="2600" b="1" spc="1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10" dirty="0">
                <a:solidFill>
                  <a:srgbClr val="0D7974"/>
                </a:solidFill>
                <a:latin typeface="Caladea"/>
                <a:cs typeface="Caladea"/>
              </a:rPr>
              <a:t>prekršen </a:t>
            </a:r>
            <a:r>
              <a:rPr sz="2600" b="1" spc="-30" dirty="0">
                <a:solidFill>
                  <a:srgbClr val="0D7974"/>
                </a:solidFill>
                <a:latin typeface="Caladea"/>
                <a:cs typeface="Caladea"/>
              </a:rPr>
              <a:t>Kodeks</a:t>
            </a:r>
            <a:r>
              <a:rPr sz="2600" b="1" spc="-75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60" dirty="0">
                <a:solidFill>
                  <a:srgbClr val="0D7974"/>
                </a:solidFill>
                <a:latin typeface="Caladea"/>
                <a:cs typeface="Caladea"/>
              </a:rPr>
              <a:t>novinara</a:t>
            </a:r>
            <a:r>
              <a:rPr sz="2600" b="1" spc="-155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10" dirty="0">
                <a:solidFill>
                  <a:srgbClr val="0D7974"/>
                </a:solidFill>
                <a:latin typeface="Caladea"/>
                <a:cs typeface="Caladea"/>
              </a:rPr>
              <a:t>Srbije</a:t>
            </a:r>
            <a:endParaRPr sz="2600">
              <a:latin typeface="Caladea"/>
              <a:cs typeface="Caladea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696711" y="1908048"/>
            <a:ext cx="2304415" cy="72580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210185" rIns="0" bIns="0" rtlCol="0">
            <a:spAutoFit/>
          </a:bodyPr>
          <a:lstStyle/>
          <a:p>
            <a:pPr marL="589915">
              <a:lnSpc>
                <a:spcPct val="100000"/>
              </a:lnSpc>
              <a:spcBef>
                <a:spcPts val="1655"/>
              </a:spcBef>
            </a:pPr>
            <a:r>
              <a:rPr sz="3200" b="1" spc="-20" dirty="0">
                <a:solidFill>
                  <a:srgbClr val="FFFFFF"/>
                </a:solidFill>
                <a:latin typeface="Caladea"/>
                <a:cs typeface="Caladea"/>
              </a:rPr>
              <a:t>41</a:t>
            </a:r>
            <a:r>
              <a:rPr lang="sr-Latn-RS" sz="3200" b="1" spc="-20">
                <a:solidFill>
                  <a:srgbClr val="FFFFFF"/>
                </a:solidFill>
                <a:latin typeface="Caladea"/>
                <a:cs typeface="Caladea"/>
              </a:rPr>
              <a:t>10</a:t>
            </a:r>
            <a:endParaRPr sz="3200">
              <a:latin typeface="Caladea"/>
              <a:cs typeface="Calade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0920" y="3317239"/>
            <a:ext cx="7139940" cy="4210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600" b="1" spc="-40" dirty="0">
                <a:solidFill>
                  <a:srgbClr val="0D7974"/>
                </a:solidFill>
                <a:latin typeface="Caladea"/>
                <a:cs typeface="Caladea"/>
              </a:rPr>
              <a:t>Dnevni</a:t>
            </a:r>
            <a:r>
              <a:rPr sz="2600" b="1" spc="-10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10" dirty="0">
                <a:solidFill>
                  <a:srgbClr val="0D7974"/>
                </a:solidFill>
                <a:latin typeface="Caladea"/>
                <a:cs typeface="Caladea"/>
              </a:rPr>
              <a:t>list</a:t>
            </a:r>
            <a:r>
              <a:rPr sz="2600" b="1" spc="-13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20" dirty="0">
                <a:solidFill>
                  <a:srgbClr val="0D7974"/>
                </a:solidFill>
                <a:latin typeface="Caladea"/>
                <a:cs typeface="Caladea"/>
              </a:rPr>
              <a:t>koji</a:t>
            </a:r>
            <a:r>
              <a:rPr sz="2600" b="1" spc="-7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dirty="0">
                <a:solidFill>
                  <a:srgbClr val="0D7974"/>
                </a:solidFill>
                <a:latin typeface="Caladea"/>
                <a:cs typeface="Caladea"/>
              </a:rPr>
              <a:t>je</a:t>
            </a:r>
            <a:r>
              <a:rPr sz="2600" b="1" spc="-3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35" dirty="0">
                <a:solidFill>
                  <a:srgbClr val="0D7974"/>
                </a:solidFill>
                <a:latin typeface="Caladea"/>
                <a:cs typeface="Caladea"/>
              </a:rPr>
              <a:t>najviše</a:t>
            </a:r>
            <a:r>
              <a:rPr sz="2600" b="1" spc="-13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10" dirty="0">
                <a:solidFill>
                  <a:srgbClr val="0D7974"/>
                </a:solidFill>
                <a:latin typeface="Caladea"/>
                <a:cs typeface="Caladea"/>
              </a:rPr>
              <a:t>kršio</a:t>
            </a:r>
            <a:r>
              <a:rPr sz="2600" b="1" spc="-15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40" dirty="0">
                <a:solidFill>
                  <a:srgbClr val="0D7974"/>
                </a:solidFill>
                <a:latin typeface="Caladea"/>
                <a:cs typeface="Caladea"/>
              </a:rPr>
              <a:t>Kodeks</a:t>
            </a:r>
            <a:r>
              <a:rPr sz="2600" b="1" spc="-160" dirty="0">
                <a:solidFill>
                  <a:srgbClr val="0D7974"/>
                </a:solidFill>
                <a:latin typeface="Caladea"/>
                <a:cs typeface="Caladea"/>
              </a:rPr>
              <a:t> </a:t>
            </a:r>
            <a:r>
              <a:rPr sz="2600" b="1" spc="-10" dirty="0">
                <a:solidFill>
                  <a:srgbClr val="0D7974"/>
                </a:solidFill>
                <a:latin typeface="Caladea"/>
                <a:cs typeface="Caladea"/>
              </a:rPr>
              <a:t>novinara</a:t>
            </a:r>
            <a:endParaRPr sz="2600">
              <a:latin typeface="Caladea"/>
              <a:cs typeface="Calade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858255" y="4239767"/>
            <a:ext cx="2295525" cy="615950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163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90"/>
              </a:spcBef>
            </a:pPr>
            <a:r>
              <a:rPr sz="2800" b="1" spc="-25" dirty="0">
                <a:solidFill>
                  <a:srgbClr val="FFFFFF"/>
                </a:solidFill>
                <a:latin typeface="Caladea"/>
                <a:cs typeface="Caladea"/>
              </a:rPr>
              <a:t>Alo</a:t>
            </a:r>
            <a:endParaRPr sz="2800">
              <a:latin typeface="Caladea"/>
              <a:cs typeface="Calad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</TotalTime>
  <Words>555</Words>
  <Application>Microsoft Office PowerPoint</Application>
  <PresentationFormat>On-screen Show (4:3)</PresentationFormat>
  <Paragraphs>549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Caladea</vt:lpstr>
      <vt:lpstr>Calibri</vt:lpstr>
      <vt:lpstr>Carlito</vt:lpstr>
      <vt:lpstr>Times New Roman</vt:lpstr>
      <vt:lpstr>Office Theme</vt:lpstr>
      <vt:lpstr>Rezultati monitoringa poštovanja Kodeksa novinara Srbije u dnevnim novinama u periodu od 1. jula do 31. decembra 2024. godine</vt:lpstr>
      <vt:lpstr>Ukupan broj tekstova po naslovima u kojima je prekršen Kodeks novinara Srbije</vt:lpstr>
      <vt:lpstr>Broj prekršaja po poglavljima (jul- decembar 2024.)</vt:lpstr>
      <vt:lpstr>Broj prekršaja po poglavljima (jul- decembar 2024.)</vt:lpstr>
      <vt:lpstr>Broj prekršaja po poglavljima (jul- decembar 2024.)</vt:lpstr>
      <vt:lpstr>Broj prekršaja po poglavljima (jul- decembar 2024.)</vt:lpstr>
      <vt:lpstr>Broj tekstova kojima je prekršen Kodeks novinara Srbije (Prosečan mesečni broj prekršaja po godinama 2018-2024. )</vt:lpstr>
      <vt:lpstr>Broj tekstova kojima je prekršen Kodeks novinara Srbije</vt:lpstr>
      <vt:lpstr>4110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Rezultati monitoringa poštovanja Kodeksa novinara Srbije u dnevnim novinama u periodu od 1. jula 2024. godine do 31. decembra 2024. godine</dc:title>
  <cp:lastModifiedBy>Nikola Krstic</cp:lastModifiedBy>
  <cp:revision>23</cp:revision>
  <dcterms:created xsi:type="dcterms:W3CDTF">2025-01-13T13:31:50Z</dcterms:created>
  <dcterms:modified xsi:type="dcterms:W3CDTF">2025-01-23T05:35:49Z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2024-11-06T00:00:00Z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2025-01-13T00:00:00Z</vt:filetime>
  </property>
  <property fmtid="{D5CDD505-2E9C-101B-9397-08002B2CF9AE}" pid="5" name="Producer">
    <vt:lpwstr>3-Heights(TM) PDF Security Shell 4.8.25.2 (http://www.pdf-tools.com)</vt:lpwstr>
  </property>
</Properties>
</file>